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75" r:id="rId3"/>
    <p:sldId id="259" r:id="rId4"/>
    <p:sldId id="267" r:id="rId5"/>
    <p:sldId id="312" r:id="rId6"/>
    <p:sldId id="260" r:id="rId7"/>
    <p:sldId id="270" r:id="rId8"/>
    <p:sldId id="269" r:id="rId9"/>
    <p:sldId id="271" r:id="rId10"/>
    <p:sldId id="272" r:id="rId11"/>
    <p:sldId id="277" r:id="rId12"/>
    <p:sldId id="278" r:id="rId13"/>
    <p:sldId id="279" r:id="rId14"/>
    <p:sldId id="281" r:id="rId15"/>
    <p:sldId id="280" r:id="rId16"/>
    <p:sldId id="283" r:id="rId17"/>
    <p:sldId id="284" r:id="rId18"/>
    <p:sldId id="288" r:id="rId19"/>
    <p:sldId id="325" r:id="rId20"/>
    <p:sldId id="289" r:id="rId21"/>
    <p:sldId id="286" r:id="rId22"/>
    <p:sldId id="314" r:id="rId23"/>
    <p:sldId id="317" r:id="rId24"/>
    <p:sldId id="318" r:id="rId25"/>
    <p:sldId id="315" r:id="rId26"/>
    <p:sldId id="316" r:id="rId27"/>
    <p:sldId id="324" r:id="rId28"/>
    <p:sldId id="319" r:id="rId29"/>
    <p:sldId id="321" r:id="rId30"/>
    <p:sldId id="323" r:id="rId31"/>
    <p:sldId id="322" r:id="rId32"/>
    <p:sldId id="313" r:id="rId33"/>
    <p:sldId id="301" r:id="rId34"/>
    <p:sldId id="297" r:id="rId35"/>
    <p:sldId id="299" r:id="rId36"/>
    <p:sldId id="300" r:id="rId37"/>
    <p:sldId id="287" r:id="rId38"/>
    <p:sldId id="309" r:id="rId39"/>
    <p:sldId id="306" r:id="rId40"/>
    <p:sldId id="305" r:id="rId41"/>
    <p:sldId id="308" r:id="rId42"/>
    <p:sldId id="311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1A6EF"/>
    <a:srgbClr val="F7F9FF"/>
    <a:srgbClr val="D4DEFC"/>
    <a:srgbClr val="6383EC"/>
    <a:srgbClr val="FF898C"/>
    <a:srgbClr val="F3A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35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0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51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4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8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38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30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6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13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165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63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89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8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2527103" y="1974398"/>
            <a:ext cx="7137792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CarbonBudget</a:t>
            </a:r>
            <a:endParaRPr lang="en-US" altLang="ko-KR" sz="40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r>
              <a:rPr lang="ko-KR" altLang="en-US" sz="4000" i="1" kern="0" dirty="0" err="1" smtClean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탄소중립을</a:t>
            </a:r>
            <a:r>
              <a:rPr lang="ko-KR" altLang="en-US" sz="4000" i="1" kern="0" dirty="0" smtClean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목표로 한 </a:t>
            </a:r>
            <a:endParaRPr lang="en-US" altLang="ko-KR" sz="4000" i="1" kern="0" dirty="0" smtClean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r>
              <a:rPr lang="ko-KR" altLang="en-US" sz="4000" i="1" kern="0" dirty="0" smtClean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재정관리 프로그램</a:t>
            </a:r>
            <a:endParaRPr lang="en-US" altLang="ko-KR" sz="4000" i="1" kern="0" dirty="0" smtClean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endParaRPr lang="en-US" altLang="ko-KR" sz="4000" i="1" kern="0" dirty="0" smtClean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r>
              <a:rPr lang="en-US" altLang="ko-KR" sz="1500" b="1" spc="-195" dirty="0" smtClean="0">
                <a:latin typeface="Trebuchet MS"/>
                <a:cs typeface="Trebuchet MS"/>
              </a:rPr>
              <a:t>(</a:t>
            </a:r>
            <a:r>
              <a:rPr lang="ko-KR" altLang="en-US" sz="1500" spc="-195" dirty="0" err="1" smtClean="0">
                <a:latin typeface="Adobe Gothic Std L"/>
                <a:cs typeface="Adobe Gothic Std L"/>
              </a:rPr>
              <a:t>계룡건설</a:t>
            </a:r>
            <a:r>
              <a:rPr lang="en-US" altLang="ko-KR" sz="1500" b="1" spc="-195" dirty="0" smtClean="0">
                <a:latin typeface="Trebuchet MS"/>
                <a:cs typeface="Trebuchet MS"/>
              </a:rPr>
              <a:t>)</a:t>
            </a:r>
            <a:r>
              <a:rPr lang="ko-KR" altLang="en-US" sz="1500" b="1" spc="15" dirty="0" smtClean="0">
                <a:latin typeface="Trebuchet MS"/>
                <a:cs typeface="Trebuchet MS"/>
              </a:rPr>
              <a:t> </a:t>
            </a:r>
            <a:r>
              <a:rPr lang="ko-KR" altLang="en-US" sz="1500" spc="-355" dirty="0" smtClean="0">
                <a:latin typeface="Adobe Gothic Std L"/>
                <a:cs typeface="Adobe Gothic Std L"/>
              </a:rPr>
              <a:t>빅  데이터</a:t>
            </a:r>
            <a:r>
              <a:rPr lang="ko-KR" altLang="en-US" sz="1500" spc="-110" dirty="0" smtClean="0">
                <a:latin typeface="Adobe Gothic Std L"/>
                <a:cs typeface="Adobe Gothic Std L"/>
              </a:rPr>
              <a:t> </a:t>
            </a:r>
            <a:r>
              <a:rPr lang="ko-KR" altLang="en-US" sz="1500" spc="-355" dirty="0" smtClean="0">
                <a:latin typeface="Adobe Gothic Std L"/>
                <a:cs typeface="Adobe Gothic Std L"/>
              </a:rPr>
              <a:t>기반</a:t>
            </a:r>
            <a:r>
              <a:rPr lang="ko-KR" altLang="en-US" sz="1500" spc="-105" dirty="0" smtClean="0">
                <a:latin typeface="Adobe Gothic Std L"/>
                <a:cs typeface="Adobe Gothic Std L"/>
              </a:rPr>
              <a:t> </a:t>
            </a:r>
            <a:r>
              <a:rPr lang="en-US" altLang="ko-KR" sz="1500" b="1" spc="190" dirty="0" smtClean="0">
                <a:latin typeface="Trebuchet MS"/>
                <a:cs typeface="Trebuchet MS"/>
              </a:rPr>
              <a:t>GREEN</a:t>
            </a:r>
            <a:r>
              <a:rPr lang="ko-KR" altLang="en-US" sz="1500" b="1" spc="15" dirty="0" smtClean="0">
                <a:latin typeface="Trebuchet MS"/>
                <a:cs typeface="Trebuchet MS"/>
              </a:rPr>
              <a:t> </a:t>
            </a:r>
            <a:r>
              <a:rPr lang="en-US" altLang="ko-KR" sz="1500" b="1" spc="140" dirty="0" smtClean="0">
                <a:latin typeface="Trebuchet MS"/>
                <a:cs typeface="Trebuchet MS"/>
              </a:rPr>
              <a:t>TECH</a:t>
            </a:r>
            <a:r>
              <a:rPr lang="ko-KR" altLang="en-US" sz="1500" b="1" spc="15" dirty="0" smtClean="0">
                <a:latin typeface="Trebuchet MS"/>
                <a:cs typeface="Trebuchet MS"/>
              </a:rPr>
              <a:t> </a:t>
            </a:r>
            <a:r>
              <a:rPr lang="en-US" altLang="ko-KR" sz="1500" b="1" spc="-85" dirty="0" smtClean="0">
                <a:latin typeface="Trebuchet MS"/>
                <a:cs typeface="Trebuchet MS"/>
              </a:rPr>
              <a:t>SW</a:t>
            </a:r>
            <a:r>
              <a:rPr lang="ko-KR" altLang="en-US" sz="1500" spc="-85" dirty="0" smtClean="0">
                <a:latin typeface="Adobe Gothic Std L"/>
                <a:cs typeface="Adobe Gothic Std L"/>
              </a:rPr>
              <a:t>개발자</a:t>
            </a:r>
            <a:r>
              <a:rPr lang="ko-KR" altLang="en-US" sz="1500" spc="-105" dirty="0" smtClean="0">
                <a:latin typeface="Adobe Gothic Std L"/>
                <a:cs typeface="Adobe Gothic Std L"/>
              </a:rPr>
              <a:t> </a:t>
            </a:r>
            <a:r>
              <a:rPr lang="en-US" altLang="ko-KR" sz="1500" b="1" spc="-25" dirty="0" smtClean="0">
                <a:latin typeface="Trebuchet MS"/>
                <a:cs typeface="Adobe Gothic Std L"/>
              </a:rPr>
              <a:t>4</a:t>
            </a:r>
            <a:r>
              <a:rPr lang="ko-KR" altLang="en-US" sz="1500" spc="-25" dirty="0" smtClean="0">
                <a:latin typeface="Adobe Gothic Std L"/>
                <a:cs typeface="Adobe Gothic Std L"/>
              </a:rPr>
              <a:t>기</a:t>
            </a:r>
            <a:endParaRPr lang="ko-KR" altLang="en-US" sz="1500" dirty="0">
              <a:latin typeface="Adobe Gothic Std L"/>
              <a:cs typeface="Adobe Gothic Std L"/>
            </a:endParaRPr>
          </a:p>
        </p:txBody>
      </p:sp>
      <p:sp>
        <p:nvSpPr>
          <p:cNvPr id="35" name="object 4"/>
          <p:cNvSpPr/>
          <p:nvPr/>
        </p:nvSpPr>
        <p:spPr>
          <a:xfrm>
            <a:off x="-600076" y="5238750"/>
            <a:ext cx="12792075" cy="1628775"/>
          </a:xfrm>
          <a:custGeom>
            <a:avLst/>
            <a:gdLst/>
            <a:ahLst/>
            <a:cxnLst/>
            <a:rect l="l" t="t" r="r" b="b"/>
            <a:pathLst>
              <a:path w="18288000" h="2505709">
                <a:moveTo>
                  <a:pt x="18287997" y="2505083"/>
                </a:moveTo>
                <a:lnTo>
                  <a:pt x="0" y="2505083"/>
                </a:lnTo>
                <a:lnTo>
                  <a:pt x="0" y="2017572"/>
                </a:lnTo>
                <a:lnTo>
                  <a:pt x="18287997" y="0"/>
                </a:lnTo>
                <a:lnTo>
                  <a:pt x="18287997" y="2505083"/>
                </a:lnTo>
                <a:close/>
              </a:path>
            </a:pathLst>
          </a:custGeom>
          <a:solidFill>
            <a:srgbClr val="6383E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6"/>
          <p:cNvSpPr/>
          <p:nvPr/>
        </p:nvSpPr>
        <p:spPr>
          <a:xfrm>
            <a:off x="0" y="0"/>
            <a:ext cx="12192000" cy="1495425"/>
          </a:xfrm>
          <a:custGeom>
            <a:avLst/>
            <a:gdLst/>
            <a:ahLst/>
            <a:cxnLst/>
            <a:rect l="l" t="t" r="r" b="b"/>
            <a:pathLst>
              <a:path w="17749520" h="2299970">
                <a:moveTo>
                  <a:pt x="17625488" y="46585"/>
                </a:moveTo>
                <a:lnTo>
                  <a:pt x="0" y="2299668"/>
                </a:lnTo>
                <a:lnTo>
                  <a:pt x="0" y="0"/>
                </a:lnTo>
                <a:lnTo>
                  <a:pt x="17748924" y="0"/>
                </a:lnTo>
                <a:lnTo>
                  <a:pt x="17711427" y="21461"/>
                </a:lnTo>
                <a:lnTo>
                  <a:pt x="17669646" y="37353"/>
                </a:lnTo>
                <a:lnTo>
                  <a:pt x="17625488" y="46585"/>
                </a:lnTo>
                <a:close/>
              </a:path>
            </a:pathLst>
          </a:custGeom>
          <a:solidFill>
            <a:srgbClr val="638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5164495" y="6081712"/>
            <a:ext cx="1863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spc="-195" dirty="0" smtClean="0">
                <a:latin typeface="Trebuchet MS"/>
                <a:cs typeface="Trebuchet MS"/>
              </a:rPr>
              <a:t>2024</a:t>
            </a:r>
          </a:p>
          <a:p>
            <a:pPr algn="ctr">
              <a:defRPr/>
            </a:pPr>
            <a:r>
              <a:rPr lang="en-US" altLang="ko-KR" i="1" kern="0" dirty="0" err="1" smtClean="0">
                <a:ln w="9525">
                  <a:noFill/>
                </a:ln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GreenSumers</a:t>
            </a:r>
            <a:endParaRPr lang="ko-KR" altLang="en-US" dirty="0">
              <a:latin typeface="Adobe Gothic Std L"/>
              <a:cs typeface="Adobe Gothic Std L"/>
            </a:endParaRPr>
          </a:p>
        </p:txBody>
      </p:sp>
    </p:spTree>
    <p:extLst>
      <p:ext uri="{BB962C8B-B14F-4D97-AF65-F5344CB8AC3E}">
        <p14:creationId xmlns:p14="http://schemas.microsoft.com/office/powerpoint/2010/main" val="40062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주요 기능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153025" y="512085"/>
            <a:ext cx="6573022" cy="21315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399" y="1046716"/>
            <a:ext cx="3743847" cy="13146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736" y="2621188"/>
            <a:ext cx="9469171" cy="37057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402349" y="2627220"/>
            <a:ext cx="385893" cy="45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0" y="39899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4479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5" name="마우스"/>
          <p:cNvGrpSpPr/>
          <p:nvPr/>
        </p:nvGrpSpPr>
        <p:grpSpPr>
          <a:xfrm>
            <a:off x="370241" y="1659903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6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9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1" name="영상"/>
          <p:cNvGrpSpPr>
            <a:grpSpLocks noChangeAspect="1"/>
          </p:cNvGrpSpPr>
          <p:nvPr/>
        </p:nvGrpSpPr>
        <p:grpSpPr bwMode="auto">
          <a:xfrm>
            <a:off x="328732" y="3323048"/>
            <a:ext cx="243433" cy="206490"/>
            <a:chOff x="3669" y="3943"/>
            <a:chExt cx="626" cy="531"/>
          </a:xfrm>
          <a:noFill/>
        </p:grpSpPr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4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5" name="전구"/>
          <p:cNvGrpSpPr>
            <a:grpSpLocks noChangeAspect="1"/>
          </p:cNvGrpSpPr>
          <p:nvPr/>
        </p:nvGrpSpPr>
        <p:grpSpPr bwMode="auto">
          <a:xfrm flipH="1">
            <a:off x="362514" y="4111680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3747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39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4300625" y="1521009"/>
            <a:ext cx="370742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02.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4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수행 절차</a:t>
            </a:r>
            <a:endParaRPr lang="ko-KR" altLang="en-US" sz="4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642808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42609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732740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58485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4"/>
          <p:cNvSpPr/>
          <p:nvPr/>
        </p:nvSpPr>
        <p:spPr>
          <a:xfrm flipV="1">
            <a:off x="4963353" y="3744553"/>
            <a:ext cx="2362559" cy="53841"/>
          </a:xfrm>
          <a:custGeom>
            <a:avLst/>
            <a:gdLst/>
            <a:ahLst/>
            <a:cxnLst/>
            <a:rect l="l" t="t" r="r" b="b"/>
            <a:pathLst>
              <a:path w="5597525">
                <a:moveTo>
                  <a:pt x="0" y="0"/>
                </a:moveTo>
                <a:lnTo>
                  <a:pt x="5597350" y="0"/>
                </a:lnTo>
              </a:path>
            </a:pathLst>
          </a:custGeom>
          <a:ln w="38099">
            <a:solidFill>
              <a:srgbClr val="6383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직사각형 22"/>
          <p:cNvSpPr/>
          <p:nvPr/>
        </p:nvSpPr>
        <p:spPr>
          <a:xfrm>
            <a:off x="458485" y="501087"/>
            <a:ext cx="218361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CarbonBudget</a:t>
            </a:r>
            <a:endParaRPr lang="en-US" altLang="ko-KR" sz="2000" i="1" kern="0" dirty="0" smtClean="0">
              <a:ln w="9525">
                <a:noFill/>
              </a:ln>
              <a:solidFill>
                <a:srgbClr val="6383EC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endParaRPr lang="en-US" altLang="ko-KR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424374" y="3921666"/>
            <a:ext cx="1729961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-1.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-2.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벤치마킹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-3. </a:t>
            </a:r>
            <a:r>
              <a:rPr lang="ko-KR" altLang="en-US" spc="-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수집</a:t>
            </a: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94148" y="3921666"/>
            <a:ext cx="186733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2-4. </a:t>
            </a:r>
            <a:r>
              <a:rPr lang="en-US" altLang="ko-KR" spc="-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OCR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pc="-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2-5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유사도 비교</a:t>
            </a: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2-6. </a:t>
            </a:r>
            <a:r>
              <a:rPr lang="en-US" altLang="ko-KR" spc="-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Redis</a:t>
            </a: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5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절차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환경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467225" y="512088"/>
            <a:ext cx="7258822" cy="21312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28179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784357" y="881609"/>
            <a:ext cx="10770906" cy="5651369"/>
            <a:chOff x="-1854200" y="63500"/>
            <a:chExt cx="19545300" cy="10236200"/>
          </a:xfrm>
        </p:grpSpPr>
        <p:pic>
          <p:nvPicPr>
            <p:cNvPr id="103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3500" y="3733800"/>
              <a:ext cx="3340100" cy="3340100"/>
            </a:xfrm>
            <a:prstGeom prst="rect">
              <a:avLst/>
            </a:prstGeom>
          </p:spPr>
        </p:pic>
        <p:pic>
          <p:nvPicPr>
            <p:cNvPr id="104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09000" y="6959600"/>
              <a:ext cx="3340100" cy="3340100"/>
            </a:xfrm>
            <a:prstGeom prst="rect">
              <a:avLst/>
            </a:prstGeom>
          </p:spPr>
        </p:pic>
        <p:pic>
          <p:nvPicPr>
            <p:cNvPr id="105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34400" y="139700"/>
              <a:ext cx="3340100" cy="3340100"/>
            </a:xfrm>
            <a:prstGeom prst="rect">
              <a:avLst/>
            </a:prstGeom>
          </p:spPr>
        </p:pic>
        <p:pic>
          <p:nvPicPr>
            <p:cNvPr id="106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5000" y="6946900"/>
              <a:ext cx="3340100" cy="3340100"/>
            </a:xfrm>
            <a:prstGeom prst="rect">
              <a:avLst/>
            </a:prstGeom>
          </p:spPr>
        </p:pic>
        <p:pic>
          <p:nvPicPr>
            <p:cNvPr id="107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4500" y="3733800"/>
              <a:ext cx="3340100" cy="3340100"/>
            </a:xfrm>
            <a:prstGeom prst="rect">
              <a:avLst/>
            </a:prstGeom>
          </p:spPr>
        </p:pic>
        <p:pic>
          <p:nvPicPr>
            <p:cNvPr id="108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400" y="3733800"/>
              <a:ext cx="2933700" cy="2933700"/>
            </a:xfrm>
            <a:prstGeom prst="rect">
              <a:avLst/>
            </a:prstGeom>
          </p:spPr>
        </p:pic>
        <p:pic>
          <p:nvPicPr>
            <p:cNvPr id="1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8900" y="4775200"/>
              <a:ext cx="3352800" cy="1041400"/>
            </a:xfrm>
            <a:prstGeom prst="rect">
              <a:avLst/>
            </a:prstGeom>
          </p:spPr>
        </p:pic>
        <p:pic>
          <p:nvPicPr>
            <p:cNvPr id="1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080000">
              <a:off x="7289800" y="7061200"/>
              <a:ext cx="508000" cy="254000"/>
            </a:xfrm>
            <a:prstGeom prst="rect">
              <a:avLst/>
            </a:prstGeom>
          </p:spPr>
        </p:pic>
        <p:pic>
          <p:nvPicPr>
            <p:cNvPr id="112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14520000">
              <a:off x="8724900" y="3263900"/>
              <a:ext cx="508000" cy="254000"/>
            </a:xfrm>
            <a:prstGeom prst="rect">
              <a:avLst/>
            </a:prstGeom>
          </p:spPr>
        </p:pic>
        <p:pic>
          <p:nvPicPr>
            <p:cNvPr id="113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-7140000">
              <a:off x="7239000" y="3263900"/>
              <a:ext cx="508000" cy="254000"/>
            </a:xfrm>
            <a:prstGeom prst="rect">
              <a:avLst/>
            </a:prstGeom>
          </p:spPr>
        </p:pic>
        <p:pic>
          <p:nvPicPr>
            <p:cNvPr id="114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-10800000">
              <a:off x="6007100" y="5207000"/>
              <a:ext cx="508000" cy="254000"/>
            </a:xfrm>
            <a:prstGeom prst="rect">
              <a:avLst/>
            </a:prstGeom>
          </p:spPr>
        </p:pic>
        <p:pic>
          <p:nvPicPr>
            <p:cNvPr id="115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-10800000">
              <a:off x="9931400" y="5207000"/>
              <a:ext cx="508000" cy="254000"/>
            </a:xfrm>
            <a:prstGeom prst="rect">
              <a:avLst/>
            </a:prstGeom>
          </p:spPr>
        </p:pic>
        <p:pic>
          <p:nvPicPr>
            <p:cNvPr id="116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300" y="63500"/>
              <a:ext cx="3340100" cy="3340100"/>
            </a:xfrm>
            <a:prstGeom prst="rect">
              <a:avLst/>
            </a:prstGeom>
          </p:spPr>
        </p:pic>
        <p:pic>
          <p:nvPicPr>
            <p:cNvPr id="117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9000" y="4559300"/>
              <a:ext cx="1689100" cy="1689100"/>
            </a:xfrm>
            <a:prstGeom prst="rect">
              <a:avLst/>
            </a:prstGeom>
          </p:spPr>
        </p:pic>
        <p:pic>
          <p:nvPicPr>
            <p:cNvPr id="118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71553" y="69852"/>
              <a:ext cx="2755900" cy="2755899"/>
            </a:xfrm>
            <a:prstGeom prst="rect">
              <a:avLst/>
            </a:prstGeom>
          </p:spPr>
        </p:pic>
        <p:pic>
          <p:nvPicPr>
            <p:cNvPr id="119" name="Picture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798300" y="5956300"/>
              <a:ext cx="1003300" cy="1003300"/>
            </a:xfrm>
            <a:prstGeom prst="rect">
              <a:avLst/>
            </a:prstGeom>
          </p:spPr>
        </p:pic>
        <p:pic>
          <p:nvPicPr>
            <p:cNvPr id="120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871200" y="4978400"/>
              <a:ext cx="863600" cy="863600"/>
            </a:xfrm>
            <a:prstGeom prst="rect">
              <a:avLst/>
            </a:prstGeom>
          </p:spPr>
        </p:pic>
        <p:pic>
          <p:nvPicPr>
            <p:cNvPr id="121" name="Picture 2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734800" y="4800600"/>
              <a:ext cx="1104900" cy="1104900"/>
            </a:xfrm>
            <a:prstGeom prst="rect">
              <a:avLst/>
            </a:prstGeom>
          </p:spPr>
        </p:pic>
        <p:pic>
          <p:nvPicPr>
            <p:cNvPr id="122" name="Picture 2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839700" y="4978400"/>
              <a:ext cx="850900" cy="850900"/>
            </a:xfrm>
            <a:prstGeom prst="rect">
              <a:avLst/>
            </a:prstGeom>
          </p:spPr>
        </p:pic>
        <p:pic>
          <p:nvPicPr>
            <p:cNvPr id="123" name="Picture 3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861800" y="3873500"/>
              <a:ext cx="838200" cy="838200"/>
            </a:xfrm>
            <a:prstGeom prst="rect">
              <a:avLst/>
            </a:prstGeom>
          </p:spPr>
        </p:pic>
        <p:pic>
          <p:nvPicPr>
            <p:cNvPr id="124" name="Picture 3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48700" y="8229600"/>
              <a:ext cx="1511300" cy="800100"/>
            </a:xfrm>
            <a:prstGeom prst="rect">
              <a:avLst/>
            </a:prstGeom>
          </p:spPr>
        </p:pic>
        <p:pic>
          <p:nvPicPr>
            <p:cNvPr id="125" name="Picture 3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99700" y="8153400"/>
              <a:ext cx="1066800" cy="1066800"/>
            </a:xfrm>
            <a:prstGeom prst="rect">
              <a:avLst/>
            </a:prstGeom>
          </p:spPr>
        </p:pic>
        <p:pic>
          <p:nvPicPr>
            <p:cNvPr id="126" name="Picture 3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283700" y="9359900"/>
              <a:ext cx="1778000" cy="457200"/>
            </a:xfrm>
            <a:prstGeom prst="rect">
              <a:avLst/>
            </a:prstGeom>
          </p:spPr>
        </p:pic>
        <p:pic>
          <p:nvPicPr>
            <p:cNvPr id="127" name="Picture 3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210307" y="7190978"/>
              <a:ext cx="1981200" cy="1092201"/>
            </a:xfrm>
            <a:prstGeom prst="rect">
              <a:avLst/>
            </a:prstGeom>
          </p:spPr>
        </p:pic>
        <p:pic>
          <p:nvPicPr>
            <p:cNvPr id="128" name="Picture 4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525416" y="2022537"/>
              <a:ext cx="1028700" cy="1028701"/>
            </a:xfrm>
            <a:prstGeom prst="rect">
              <a:avLst/>
            </a:prstGeom>
          </p:spPr>
        </p:pic>
        <p:pic>
          <p:nvPicPr>
            <p:cNvPr id="129" name="Picture 4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56200" y="2108200"/>
              <a:ext cx="1054100" cy="977900"/>
            </a:xfrm>
            <a:prstGeom prst="rect">
              <a:avLst/>
            </a:prstGeom>
          </p:spPr>
        </p:pic>
        <p:pic>
          <p:nvPicPr>
            <p:cNvPr id="130" name="Picture 4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854700" y="292100"/>
              <a:ext cx="901700" cy="901700"/>
            </a:xfrm>
            <a:prstGeom prst="rect">
              <a:avLst/>
            </a:prstGeom>
          </p:spPr>
        </p:pic>
        <p:pic>
          <p:nvPicPr>
            <p:cNvPr id="131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600000">
              <a:off x="8547100" y="7061200"/>
              <a:ext cx="508000" cy="254000"/>
            </a:xfrm>
            <a:prstGeom prst="rect">
              <a:avLst/>
            </a:prstGeom>
          </p:spPr>
        </p:pic>
        <p:pic>
          <p:nvPicPr>
            <p:cNvPr id="132" name="Picture 4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452570" y="8166096"/>
              <a:ext cx="1198737" cy="901705"/>
            </a:xfrm>
            <a:prstGeom prst="rect">
              <a:avLst/>
            </a:prstGeom>
          </p:spPr>
        </p:pic>
        <p:pic>
          <p:nvPicPr>
            <p:cNvPr id="133" name="Picture 49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752196" y="7104800"/>
              <a:ext cx="863599" cy="1028701"/>
            </a:xfrm>
            <a:prstGeom prst="rect">
              <a:avLst/>
            </a:prstGeom>
          </p:spPr>
        </p:pic>
        <p:pic>
          <p:nvPicPr>
            <p:cNvPr id="134" name="Picture 51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77505" y="8070845"/>
              <a:ext cx="1117607" cy="1117607"/>
            </a:xfrm>
            <a:prstGeom prst="rect">
              <a:avLst/>
            </a:prstGeom>
          </p:spPr>
        </p:pic>
        <p:pic>
          <p:nvPicPr>
            <p:cNvPr id="135" name="Picture 5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634524" y="1050125"/>
              <a:ext cx="1422401" cy="1422400"/>
            </a:xfrm>
            <a:prstGeom prst="rect">
              <a:avLst/>
            </a:prstGeom>
          </p:spPr>
        </p:pic>
        <p:pic>
          <p:nvPicPr>
            <p:cNvPr id="136" name="Picture 54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41300" y="4622800"/>
              <a:ext cx="2590800" cy="1752600"/>
            </a:xfrm>
            <a:prstGeom prst="rect">
              <a:avLst/>
            </a:prstGeom>
          </p:spPr>
        </p:pic>
        <p:pic>
          <p:nvPicPr>
            <p:cNvPr id="137" name="Picture 55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179300" y="977900"/>
              <a:ext cx="3416300" cy="1676400"/>
            </a:xfrm>
            <a:prstGeom prst="rect">
              <a:avLst/>
            </a:prstGeom>
          </p:spPr>
        </p:pic>
        <p:pic>
          <p:nvPicPr>
            <p:cNvPr id="138" name="Picture 56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3766800" y="4406900"/>
              <a:ext cx="3924300" cy="1905000"/>
            </a:xfrm>
            <a:prstGeom prst="rect">
              <a:avLst/>
            </a:prstGeom>
          </p:spPr>
        </p:pic>
        <p:pic>
          <p:nvPicPr>
            <p:cNvPr id="139" name="Picture 57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001500" y="8115300"/>
              <a:ext cx="2425700" cy="1701800"/>
            </a:xfrm>
            <a:prstGeom prst="rect">
              <a:avLst/>
            </a:prstGeom>
          </p:spPr>
        </p:pic>
        <p:pic>
          <p:nvPicPr>
            <p:cNvPr id="140" name="Picture 58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-1854200" y="977900"/>
              <a:ext cx="7137400" cy="1676400"/>
            </a:xfrm>
            <a:prstGeom prst="rect">
              <a:avLst/>
            </a:prstGeom>
          </p:spPr>
        </p:pic>
        <p:pic>
          <p:nvPicPr>
            <p:cNvPr id="141" name="Picture 59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-558800" y="8229600"/>
              <a:ext cx="5384800" cy="1562100"/>
            </a:xfrm>
            <a:prstGeom prst="rect">
              <a:avLst/>
            </a:prstGeom>
          </p:spPr>
        </p:pic>
      </p:grpSp>
      <p:pic>
        <p:nvPicPr>
          <p:cNvPr id="1030" name="Picture 6" descr="Gmail API – API 및 서비스 – Google Cloud Console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49" y="5944142"/>
            <a:ext cx="431302" cy="43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5921" y="2086426"/>
            <a:ext cx="591657" cy="508269"/>
          </a:xfrm>
          <a:prstGeom prst="rect">
            <a:avLst/>
          </a:prstGeom>
        </p:spPr>
      </p:pic>
      <p:pic>
        <p:nvPicPr>
          <p:cNvPr id="1034" name="Picture 10" descr="OAuth 2.0: A standard for authorization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10" y="5389148"/>
            <a:ext cx="743580" cy="49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9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1164872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02850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87" name="영상"/>
          <p:cNvGrpSpPr>
            <a:grpSpLocks noChangeAspect="1"/>
          </p:cNvGrpSpPr>
          <p:nvPr/>
        </p:nvGrpSpPr>
        <p:grpSpPr bwMode="auto">
          <a:xfrm>
            <a:off x="328732" y="3272714"/>
            <a:ext cx="243433" cy="206490"/>
            <a:chOff x="3669" y="3943"/>
            <a:chExt cx="626" cy="531"/>
          </a:xfrm>
          <a:noFill/>
        </p:grpSpPr>
        <p:sp>
          <p:nvSpPr>
            <p:cNvPr id="88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90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1" name="전구"/>
          <p:cNvGrpSpPr>
            <a:grpSpLocks noChangeAspect="1"/>
          </p:cNvGrpSpPr>
          <p:nvPr/>
        </p:nvGrpSpPr>
        <p:grpSpPr bwMode="auto">
          <a:xfrm flipH="1">
            <a:off x="362514" y="4011012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94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2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9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절차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밴치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마킹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467225" y="512088"/>
            <a:ext cx="7258822" cy="21312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28179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28305" y="832424"/>
            <a:ext cx="2327585" cy="5332926"/>
            <a:chOff x="2152136" y="634690"/>
            <a:chExt cx="2315089" cy="5516134"/>
          </a:xfrm>
        </p:grpSpPr>
        <p:pic>
          <p:nvPicPr>
            <p:cNvPr id="1026" name="Picture 2" descr="토스 '내 소비' 활용기 – 절약에 동기부여가 필요하다면 - 금융이 알고 싶을 때, 토스피드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9" t="3724" r="27518" b="3248"/>
            <a:stretch/>
          </p:blipFill>
          <p:spPr bwMode="auto">
            <a:xfrm>
              <a:off x="2152136" y="1193915"/>
              <a:ext cx="2315089" cy="49569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613816" y="634690"/>
              <a:ext cx="1391728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토스</a:t>
              </a:r>
              <a:r>
                <a:rPr lang="en-US" altLang="ko-KR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캘린더</a:t>
              </a:r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984877" y="846074"/>
            <a:ext cx="2238701" cy="5302430"/>
            <a:chOff x="6132352" y="848263"/>
            <a:chExt cx="2290195" cy="5302430"/>
          </a:xfrm>
        </p:grpSpPr>
        <p:grpSp>
          <p:nvGrpSpPr>
            <p:cNvPr id="5" name="그룹 4"/>
            <p:cNvGrpSpPr/>
            <p:nvPr/>
          </p:nvGrpSpPr>
          <p:grpSpPr>
            <a:xfrm>
              <a:off x="6132352" y="1356093"/>
              <a:ext cx="2290195" cy="4794600"/>
              <a:chOff x="5726857" y="1107065"/>
              <a:chExt cx="2281105" cy="48940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6857" y="1123599"/>
                <a:ext cx="2281104" cy="487754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5726858" y="1107065"/>
                <a:ext cx="2281104" cy="4885100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6558309" y="848263"/>
              <a:ext cx="1369623" cy="4626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편한가계부</a:t>
              </a:r>
              <a:endPara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0" name="덧셈 기호 9"/>
          <p:cNvSpPr/>
          <p:nvPr/>
        </p:nvSpPr>
        <p:spPr>
          <a:xfrm>
            <a:off x="4121553" y="3636331"/>
            <a:ext cx="645952" cy="637563"/>
          </a:xfrm>
          <a:prstGeom prst="mathPlus">
            <a:avLst/>
          </a:pr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462432" y="2883464"/>
            <a:ext cx="34712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1. Toss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의 캘린더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일 별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월별 지출이 표시된다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ko-KR" altLang="en-US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편한가계부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앱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아이콘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카테고리와 함께 금액이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표시된다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등호 6"/>
          <p:cNvSpPr/>
          <p:nvPr/>
        </p:nvSpPr>
        <p:spPr>
          <a:xfrm>
            <a:off x="7497610" y="3627780"/>
            <a:ext cx="716424" cy="637563"/>
          </a:xfrm>
          <a:prstGeom prst="mathEqual">
            <a:avLst/>
          </a:pr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96087" y="1557757"/>
            <a:ext cx="6096000" cy="11837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500" b="1" dirty="0">
                <a:solidFill>
                  <a:srgbClr val="6383EC"/>
                </a:solidFill>
              </a:rPr>
              <a:t>가계부와 </a:t>
            </a:r>
            <a:r>
              <a:rPr lang="ko-KR" altLang="en-US" sz="2500" b="1" dirty="0" smtClean="0">
                <a:solidFill>
                  <a:srgbClr val="6383EC"/>
                </a:solidFill>
              </a:rPr>
              <a:t>캘린더가 </a:t>
            </a:r>
            <a:endParaRPr lang="en-US" altLang="ko-KR" sz="2500" b="1" dirty="0" smtClean="0">
              <a:solidFill>
                <a:srgbClr val="6383EC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500" b="1" dirty="0" smtClean="0">
                <a:solidFill>
                  <a:srgbClr val="6383EC"/>
                </a:solidFill>
              </a:rPr>
              <a:t>유기적으로 </a:t>
            </a:r>
            <a:r>
              <a:rPr lang="ko-KR" altLang="en-US" sz="2500" b="1" dirty="0">
                <a:solidFill>
                  <a:srgbClr val="6383EC"/>
                </a:solidFill>
              </a:rPr>
              <a:t>연동</a:t>
            </a:r>
            <a:endParaRPr lang="en-US" altLang="ko-KR" sz="2500" b="1" dirty="0">
              <a:solidFill>
                <a:srgbClr val="6383EC"/>
              </a:solidFill>
            </a:endParaRPr>
          </a:p>
        </p:txBody>
      </p:sp>
      <p:sp>
        <p:nvSpPr>
          <p:cNvPr id="42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1164872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02850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5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1" name="영상"/>
          <p:cNvGrpSpPr>
            <a:grpSpLocks noChangeAspect="1"/>
          </p:cNvGrpSpPr>
          <p:nvPr/>
        </p:nvGrpSpPr>
        <p:grpSpPr bwMode="auto">
          <a:xfrm>
            <a:off x="328732" y="3272714"/>
            <a:ext cx="243433" cy="206490"/>
            <a:chOff x="3669" y="3943"/>
            <a:chExt cx="626" cy="531"/>
          </a:xfrm>
          <a:noFill/>
        </p:grpSpPr>
        <p:sp>
          <p:nvSpPr>
            <p:cNvPr id="52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3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4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5" name="전구"/>
          <p:cNvGrpSpPr>
            <a:grpSpLocks noChangeAspect="1"/>
          </p:cNvGrpSpPr>
          <p:nvPr/>
        </p:nvGrpSpPr>
        <p:grpSpPr bwMode="auto">
          <a:xfrm flipH="1">
            <a:off x="362514" y="4011012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3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절차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밴치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마킹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467225" y="512088"/>
            <a:ext cx="7258822" cy="21312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699700" y="4385273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843868" y="913784"/>
            <a:ext cx="7452819" cy="4906831"/>
            <a:chOff x="1413577" y="1126211"/>
            <a:chExt cx="7364702" cy="4840209"/>
          </a:xfrm>
        </p:grpSpPr>
        <p:grpSp>
          <p:nvGrpSpPr>
            <p:cNvPr id="22" name="그룹 21"/>
            <p:cNvGrpSpPr/>
            <p:nvPr/>
          </p:nvGrpSpPr>
          <p:grpSpPr>
            <a:xfrm>
              <a:off x="1413577" y="1126211"/>
              <a:ext cx="7363873" cy="4840209"/>
              <a:chOff x="2152264" y="1124864"/>
              <a:chExt cx="7478297" cy="4940377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2152264" y="1643751"/>
                <a:ext cx="7478297" cy="4421490"/>
                <a:chOff x="1386194" y="1181744"/>
                <a:chExt cx="7595437" cy="4522654"/>
              </a:xfrm>
            </p:grpSpPr>
            <p:grpSp>
              <p:nvGrpSpPr>
                <p:cNvPr id="19" name="그룹 18"/>
                <p:cNvGrpSpPr/>
                <p:nvPr/>
              </p:nvGrpSpPr>
              <p:grpSpPr>
                <a:xfrm>
                  <a:off x="1486263" y="1181744"/>
                  <a:ext cx="7495368" cy="4522654"/>
                  <a:chOff x="1486263" y="1181744"/>
                  <a:chExt cx="7495368" cy="4522654"/>
                </a:xfrm>
              </p:grpSpPr>
              <p:pic>
                <p:nvPicPr>
                  <p:cNvPr id="14" name="그림 13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961095" y="1181744"/>
                    <a:ext cx="4020536" cy="2175252"/>
                  </a:xfrm>
                  <a:prstGeom prst="rect">
                    <a:avLst/>
                  </a:prstGeom>
                </p:spPr>
              </p:pic>
              <p:grpSp>
                <p:nvGrpSpPr>
                  <p:cNvPr id="18" name="그룹 17"/>
                  <p:cNvGrpSpPr/>
                  <p:nvPr/>
                </p:nvGrpSpPr>
                <p:grpSpPr>
                  <a:xfrm>
                    <a:off x="1486263" y="1271096"/>
                    <a:ext cx="7188459" cy="4433302"/>
                    <a:chOff x="1486263" y="1271096"/>
                    <a:chExt cx="7188459" cy="4433302"/>
                  </a:xfrm>
                </p:grpSpPr>
                <p:pic>
                  <p:nvPicPr>
                    <p:cNvPr id="13" name="그림 12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649928" y="1271096"/>
                      <a:ext cx="3311167" cy="211750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그림 14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486263" y="3373252"/>
                      <a:ext cx="3638495" cy="22920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그림 15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961095" y="3358853"/>
                      <a:ext cx="3713627" cy="234554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48" name="object 13"/>
                <p:cNvSpPr/>
                <p:nvPr/>
              </p:nvSpPr>
              <p:spPr>
                <a:xfrm>
                  <a:off x="1386194" y="1214906"/>
                  <a:ext cx="7363521" cy="448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1075" h="8239125">
                      <a:moveTo>
                        <a:pt x="15744824" y="8239124"/>
                      </a:moveTo>
                      <a:lnTo>
                        <a:pt x="485774" y="8239124"/>
                      </a:lnTo>
                      <a:lnTo>
                        <a:pt x="437762" y="8236747"/>
                      </a:lnTo>
                      <a:lnTo>
                        <a:pt x="390562" y="8229704"/>
                      </a:lnTo>
                      <a:lnTo>
                        <a:pt x="344494" y="8218127"/>
                      </a:lnTo>
                      <a:lnTo>
                        <a:pt x="299876" y="8202147"/>
                      </a:lnTo>
                      <a:lnTo>
                        <a:pt x="257028" y="8181897"/>
                      </a:lnTo>
                      <a:lnTo>
                        <a:pt x="216266" y="8157508"/>
                      </a:lnTo>
                      <a:lnTo>
                        <a:pt x="177911" y="8129113"/>
                      </a:lnTo>
                      <a:lnTo>
                        <a:pt x="142280" y="8096844"/>
                      </a:lnTo>
                      <a:lnTo>
                        <a:pt x="110010" y="8061213"/>
                      </a:lnTo>
                      <a:lnTo>
                        <a:pt x="81615" y="8022857"/>
                      </a:lnTo>
                      <a:lnTo>
                        <a:pt x="57227" y="7982096"/>
                      </a:lnTo>
                      <a:lnTo>
                        <a:pt x="36977" y="7939247"/>
                      </a:lnTo>
                      <a:lnTo>
                        <a:pt x="20997" y="7894630"/>
                      </a:lnTo>
                      <a:lnTo>
                        <a:pt x="9420" y="7848562"/>
                      </a:lnTo>
                      <a:lnTo>
                        <a:pt x="2377" y="7801362"/>
                      </a:lnTo>
                      <a:lnTo>
                        <a:pt x="0" y="7753349"/>
                      </a:lnTo>
                      <a:lnTo>
                        <a:pt x="0" y="485774"/>
                      </a:lnTo>
                      <a:lnTo>
                        <a:pt x="2377" y="437762"/>
                      </a:lnTo>
                      <a:lnTo>
                        <a:pt x="9420" y="390562"/>
                      </a:lnTo>
                      <a:lnTo>
                        <a:pt x="20997" y="344494"/>
                      </a:lnTo>
                      <a:lnTo>
                        <a:pt x="36977" y="299877"/>
                      </a:lnTo>
                      <a:lnTo>
                        <a:pt x="57227" y="257028"/>
                      </a:lnTo>
                      <a:lnTo>
                        <a:pt x="81615" y="216266"/>
                      </a:lnTo>
                      <a:lnTo>
                        <a:pt x="110010" y="177911"/>
                      </a:lnTo>
                      <a:lnTo>
                        <a:pt x="142280" y="142280"/>
                      </a:lnTo>
                      <a:lnTo>
                        <a:pt x="177911" y="110010"/>
                      </a:lnTo>
                      <a:lnTo>
                        <a:pt x="216266" y="81615"/>
                      </a:lnTo>
                      <a:lnTo>
                        <a:pt x="257028" y="57227"/>
                      </a:lnTo>
                      <a:lnTo>
                        <a:pt x="299876" y="36977"/>
                      </a:lnTo>
                      <a:lnTo>
                        <a:pt x="344494" y="20997"/>
                      </a:lnTo>
                      <a:lnTo>
                        <a:pt x="390562" y="9420"/>
                      </a:lnTo>
                      <a:lnTo>
                        <a:pt x="437762" y="2377"/>
                      </a:lnTo>
                      <a:lnTo>
                        <a:pt x="485774" y="0"/>
                      </a:lnTo>
                      <a:lnTo>
                        <a:pt x="15744824" y="0"/>
                      </a:lnTo>
                      <a:lnTo>
                        <a:pt x="15792837" y="2377"/>
                      </a:lnTo>
                      <a:lnTo>
                        <a:pt x="15840036" y="9420"/>
                      </a:lnTo>
                      <a:lnTo>
                        <a:pt x="15886104" y="20997"/>
                      </a:lnTo>
                      <a:lnTo>
                        <a:pt x="15930722" y="36977"/>
                      </a:lnTo>
                      <a:lnTo>
                        <a:pt x="15973571" y="57227"/>
                      </a:lnTo>
                      <a:lnTo>
                        <a:pt x="16014332" y="81615"/>
                      </a:lnTo>
                      <a:lnTo>
                        <a:pt x="16052687" y="110010"/>
                      </a:lnTo>
                      <a:lnTo>
                        <a:pt x="16088318" y="142280"/>
                      </a:lnTo>
                      <a:lnTo>
                        <a:pt x="16120588" y="177911"/>
                      </a:lnTo>
                      <a:lnTo>
                        <a:pt x="16148983" y="216266"/>
                      </a:lnTo>
                      <a:lnTo>
                        <a:pt x="16173372" y="257028"/>
                      </a:lnTo>
                      <a:lnTo>
                        <a:pt x="16193622" y="299877"/>
                      </a:lnTo>
                      <a:lnTo>
                        <a:pt x="16209602" y="344494"/>
                      </a:lnTo>
                      <a:lnTo>
                        <a:pt x="16220777" y="388962"/>
                      </a:lnTo>
                      <a:lnTo>
                        <a:pt x="16220777" y="7850162"/>
                      </a:lnTo>
                      <a:lnTo>
                        <a:pt x="16209602" y="7894630"/>
                      </a:lnTo>
                      <a:lnTo>
                        <a:pt x="16193622" y="7939247"/>
                      </a:lnTo>
                      <a:lnTo>
                        <a:pt x="16173372" y="7982096"/>
                      </a:lnTo>
                      <a:lnTo>
                        <a:pt x="16148983" y="8022857"/>
                      </a:lnTo>
                      <a:lnTo>
                        <a:pt x="16120588" y="8061213"/>
                      </a:lnTo>
                      <a:lnTo>
                        <a:pt x="16088318" y="8096844"/>
                      </a:lnTo>
                      <a:lnTo>
                        <a:pt x="16052687" y="8129113"/>
                      </a:lnTo>
                      <a:lnTo>
                        <a:pt x="16014332" y="8157508"/>
                      </a:lnTo>
                      <a:lnTo>
                        <a:pt x="15973571" y="8181897"/>
                      </a:lnTo>
                      <a:lnTo>
                        <a:pt x="15930722" y="8202147"/>
                      </a:lnTo>
                      <a:lnTo>
                        <a:pt x="15886104" y="8218127"/>
                      </a:lnTo>
                      <a:lnTo>
                        <a:pt x="15840036" y="8229704"/>
                      </a:lnTo>
                      <a:lnTo>
                        <a:pt x="15792837" y="8236747"/>
                      </a:lnTo>
                      <a:lnTo>
                        <a:pt x="15744824" y="8239124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2265" y="1124864"/>
                <a:ext cx="2536326" cy="513096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8551776" y="1493322"/>
              <a:ext cx="226503" cy="271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560211" y="5941707"/>
            <a:ext cx="78437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에너지 별 탄소 발자국 계산기를 활용해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사용자 별 탄소 배출량을 표시한다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1164872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02850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5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2" name="영상"/>
          <p:cNvGrpSpPr>
            <a:grpSpLocks noChangeAspect="1"/>
          </p:cNvGrpSpPr>
          <p:nvPr/>
        </p:nvGrpSpPr>
        <p:grpSpPr bwMode="auto">
          <a:xfrm>
            <a:off x="328732" y="3272714"/>
            <a:ext cx="243433" cy="206490"/>
            <a:chOff x="3669" y="3943"/>
            <a:chExt cx="626" cy="531"/>
          </a:xfrm>
          <a:noFill/>
        </p:grpSpPr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5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6" name="전구"/>
          <p:cNvGrpSpPr>
            <a:grpSpLocks noChangeAspect="1"/>
          </p:cNvGrpSpPr>
          <p:nvPr/>
        </p:nvGrpSpPr>
        <p:grpSpPr bwMode="auto">
          <a:xfrm flipH="1">
            <a:off x="362514" y="4011012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57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4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6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절차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수집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781725" y="512088"/>
            <a:ext cx="6944322" cy="16418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79192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423946" y="4679192"/>
            <a:ext cx="7570178" cy="2003350"/>
            <a:chOff x="1208654" y="4045472"/>
            <a:chExt cx="7619582" cy="2228625"/>
          </a:xfrm>
        </p:grpSpPr>
        <p:grpSp>
          <p:nvGrpSpPr>
            <p:cNvPr id="14" name="그룹 13"/>
            <p:cNvGrpSpPr/>
            <p:nvPr/>
          </p:nvGrpSpPr>
          <p:grpSpPr>
            <a:xfrm>
              <a:off x="1208654" y="4051315"/>
              <a:ext cx="7619582" cy="2222782"/>
              <a:chOff x="2600269" y="1974186"/>
              <a:chExt cx="13254158" cy="3722231"/>
            </a:xfrm>
          </p:grpSpPr>
          <p:grpSp>
            <p:nvGrpSpPr>
              <p:cNvPr id="63" name="그룹 1003"/>
              <p:cNvGrpSpPr/>
              <p:nvPr/>
            </p:nvGrpSpPr>
            <p:grpSpPr>
              <a:xfrm>
                <a:off x="2670631" y="1979646"/>
                <a:ext cx="2291037" cy="695875"/>
                <a:chOff x="1923419" y="3071678"/>
                <a:chExt cx="2291037" cy="695875"/>
              </a:xfrm>
            </p:grpSpPr>
            <p:pic>
              <p:nvPicPr>
                <p:cNvPr id="64" name="Object 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923419" y="3071678"/>
                  <a:ext cx="2291037" cy="69587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그룹 1004"/>
              <p:cNvGrpSpPr/>
              <p:nvPr/>
            </p:nvGrpSpPr>
            <p:grpSpPr>
              <a:xfrm>
                <a:off x="2600269" y="2874127"/>
                <a:ext cx="13254158" cy="2822290"/>
                <a:chOff x="1853057" y="3966159"/>
                <a:chExt cx="13254158" cy="2822290"/>
              </a:xfrm>
            </p:grpSpPr>
            <p:pic>
              <p:nvPicPr>
                <p:cNvPr id="68" name="Object 11"/>
                <p:cNvPicPr>
                  <a:picLocks noChangeAspect="1"/>
                </p:cNvPicPr>
                <p:nvPr/>
              </p:nvPicPr>
              <p:blipFill rotWithShape="1">
                <a:blip r:embed="rId3" cstate="print"/>
                <a:srcRect r="15288"/>
                <a:stretch/>
              </p:blipFill>
              <p:spPr>
                <a:xfrm>
                  <a:off x="1853057" y="3966159"/>
                  <a:ext cx="13254158" cy="2822290"/>
                </a:xfrm>
                <a:prstGeom prst="rect">
                  <a:avLst/>
                </a:prstGeom>
              </p:spPr>
            </p:pic>
          </p:grpSp>
          <p:pic>
            <p:nvPicPr>
              <p:cNvPr id="90" name="그림 8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1668" y="1974186"/>
                <a:ext cx="2023359" cy="707354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1239715" y="4045472"/>
              <a:ext cx="7551272" cy="2228625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420170" y="1257423"/>
            <a:ext cx="3789220" cy="299436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464472" y="793440"/>
            <a:ext cx="6751252" cy="3326629"/>
            <a:chOff x="5919546" y="989965"/>
            <a:chExt cx="7053170" cy="3164812"/>
          </a:xfrm>
        </p:grpSpPr>
        <p:grpSp>
          <p:nvGrpSpPr>
            <p:cNvPr id="15" name="그룹 14"/>
            <p:cNvGrpSpPr/>
            <p:nvPr/>
          </p:nvGrpSpPr>
          <p:grpSpPr>
            <a:xfrm>
              <a:off x="5919546" y="1448486"/>
              <a:ext cx="3829756" cy="2706291"/>
              <a:chOff x="1837779" y="1109860"/>
              <a:chExt cx="3829756" cy="2706291"/>
            </a:xfrm>
          </p:grpSpPr>
          <p:grpSp>
            <p:nvGrpSpPr>
              <p:cNvPr id="60" name="그룹 1003"/>
              <p:cNvGrpSpPr/>
              <p:nvPr/>
            </p:nvGrpSpPr>
            <p:grpSpPr>
              <a:xfrm>
                <a:off x="1858272" y="1403473"/>
                <a:ext cx="3809263" cy="2412678"/>
                <a:chOff x="1879705" y="3431593"/>
                <a:chExt cx="8568705" cy="5211128"/>
              </a:xfrm>
            </p:grpSpPr>
            <p:pic>
              <p:nvPicPr>
                <p:cNvPr id="62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879705" y="3431593"/>
                  <a:ext cx="8568705" cy="5211128"/>
                </a:xfrm>
                <a:prstGeom prst="rect">
                  <a:avLst/>
                </a:prstGeom>
              </p:spPr>
            </p:pic>
          </p:grp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7779" y="1109860"/>
                <a:ext cx="849702" cy="265330"/>
              </a:xfrm>
              <a:prstGeom prst="rect">
                <a:avLst/>
              </a:prstGeom>
            </p:spPr>
          </p:pic>
        </p:grpSp>
        <p:sp>
          <p:nvSpPr>
            <p:cNvPr id="105" name="직사각형 104"/>
            <p:cNvSpPr/>
            <p:nvPr/>
          </p:nvSpPr>
          <p:spPr>
            <a:xfrm>
              <a:off x="6876715" y="989965"/>
              <a:ext cx="6096001" cy="4206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700" b="1" dirty="0" smtClean="0">
                  <a:solidFill>
                    <a:srgbClr val="6383EC"/>
                  </a:solidFill>
                </a:rPr>
                <a:t>가구 별 전기</a:t>
              </a:r>
              <a:r>
                <a:rPr lang="en-US" altLang="ko-KR" sz="1700" b="1" dirty="0" smtClean="0">
                  <a:solidFill>
                    <a:srgbClr val="6383EC"/>
                  </a:solidFill>
                </a:rPr>
                <a:t>, </a:t>
              </a:r>
              <a:r>
                <a:rPr lang="ko-KR" altLang="en-US" sz="1700" b="1" dirty="0" smtClean="0">
                  <a:solidFill>
                    <a:srgbClr val="6383EC"/>
                  </a:solidFill>
                </a:rPr>
                <a:t>가스 사용량 데이터</a:t>
              </a:r>
              <a:endParaRPr lang="en-US" altLang="ko-KR" sz="1700" b="1" dirty="0">
                <a:solidFill>
                  <a:srgbClr val="6383EC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79531" y="1235548"/>
            <a:ext cx="3684929" cy="3032217"/>
            <a:chOff x="2326022" y="895408"/>
            <a:chExt cx="3452470" cy="2885284"/>
          </a:xfrm>
        </p:grpSpPr>
        <p:pic>
          <p:nvPicPr>
            <p:cNvPr id="108" name="Object 23"/>
            <p:cNvPicPr>
              <a:picLocks noChangeAspect="1"/>
            </p:cNvPicPr>
            <p:nvPr/>
          </p:nvPicPr>
          <p:blipFill rotWithShape="1">
            <a:blip r:embed="rId7" cstate="print"/>
            <a:srcRect l="26096" t="22644" r="19414" b="1793"/>
            <a:stretch/>
          </p:blipFill>
          <p:spPr>
            <a:xfrm>
              <a:off x="2326022" y="895408"/>
              <a:ext cx="3452470" cy="2882234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344897" y="912291"/>
              <a:ext cx="3368778" cy="2868401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3379791" y="4259110"/>
            <a:ext cx="5835055" cy="4421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700" b="1" dirty="0" smtClean="0">
                <a:solidFill>
                  <a:srgbClr val="6383EC"/>
                </a:solidFill>
              </a:rPr>
              <a:t>차종 별 연비 데이터</a:t>
            </a:r>
            <a:endParaRPr lang="en-US" altLang="ko-KR" sz="1700" b="1" dirty="0">
              <a:solidFill>
                <a:srgbClr val="6383EC"/>
              </a:solidFill>
            </a:endParaRPr>
          </a:p>
        </p:txBody>
      </p:sp>
      <p:sp>
        <p:nvSpPr>
          <p:cNvPr id="49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1164872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02850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53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4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6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7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8" name="영상"/>
          <p:cNvGrpSpPr>
            <a:grpSpLocks noChangeAspect="1"/>
          </p:cNvGrpSpPr>
          <p:nvPr/>
        </p:nvGrpSpPr>
        <p:grpSpPr bwMode="auto">
          <a:xfrm>
            <a:off x="328732" y="3272714"/>
            <a:ext cx="243433" cy="206490"/>
            <a:chOff x="3669" y="3943"/>
            <a:chExt cx="626" cy="531"/>
          </a:xfrm>
          <a:noFill/>
        </p:grpSpPr>
        <p:sp>
          <p:nvSpPr>
            <p:cNvPr id="5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94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6" name="전구"/>
          <p:cNvGrpSpPr>
            <a:grpSpLocks noChangeAspect="1"/>
          </p:cNvGrpSpPr>
          <p:nvPr/>
        </p:nvGrpSpPr>
        <p:grpSpPr bwMode="auto">
          <a:xfrm flipH="1">
            <a:off x="362514" y="4011012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97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6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절차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수집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781725" y="512088"/>
            <a:ext cx="6944322" cy="16418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79192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grpSp>
        <p:nvGrpSpPr>
          <p:cNvPr id="51" name="그룹 1003"/>
          <p:cNvGrpSpPr/>
          <p:nvPr/>
        </p:nvGrpSpPr>
        <p:grpSpPr>
          <a:xfrm>
            <a:off x="2277209" y="1064787"/>
            <a:ext cx="8546122" cy="5142994"/>
            <a:chOff x="1350344" y="1560207"/>
            <a:chExt cx="12980940" cy="7587519"/>
          </a:xfrm>
        </p:grpSpPr>
        <p:pic>
          <p:nvPicPr>
            <p:cNvPr id="52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344" y="1560207"/>
              <a:ext cx="12980940" cy="7587519"/>
            </a:xfrm>
            <a:prstGeom prst="rect">
              <a:avLst/>
            </a:prstGeom>
          </p:spPr>
        </p:pic>
      </p:grpSp>
      <p:pic>
        <p:nvPicPr>
          <p:cNvPr id="57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3604" y="2003847"/>
            <a:ext cx="7389109" cy="4424398"/>
          </a:xfrm>
          <a:prstGeom prst="rect">
            <a:avLst/>
          </a:prstGeom>
        </p:spPr>
      </p:pic>
      <p:grpSp>
        <p:nvGrpSpPr>
          <p:cNvPr id="97" name="그룹 1003"/>
          <p:cNvGrpSpPr/>
          <p:nvPr/>
        </p:nvGrpSpPr>
        <p:grpSpPr>
          <a:xfrm>
            <a:off x="1946628" y="1064787"/>
            <a:ext cx="9316085" cy="5456806"/>
            <a:chOff x="1821957" y="1743323"/>
            <a:chExt cx="13267234" cy="8664547"/>
          </a:xfrm>
        </p:grpSpPr>
        <p:pic>
          <p:nvPicPr>
            <p:cNvPr id="98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1957" y="1743323"/>
              <a:ext cx="13267234" cy="8664547"/>
            </a:xfrm>
            <a:prstGeom prst="rect">
              <a:avLst/>
            </a:prstGeom>
          </p:spPr>
        </p:pic>
      </p:grpSp>
      <p:sp>
        <p:nvSpPr>
          <p:cNvPr id="3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1164872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02850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9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4" name="영상"/>
          <p:cNvGrpSpPr>
            <a:grpSpLocks noChangeAspect="1"/>
          </p:cNvGrpSpPr>
          <p:nvPr/>
        </p:nvGrpSpPr>
        <p:grpSpPr bwMode="auto">
          <a:xfrm>
            <a:off x="328732" y="3272714"/>
            <a:ext cx="243433" cy="206490"/>
            <a:chOff x="3669" y="3943"/>
            <a:chExt cx="626" cy="531"/>
          </a:xfrm>
          <a:noFill/>
        </p:grpSpPr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7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8" name="전구"/>
          <p:cNvGrpSpPr>
            <a:grpSpLocks noChangeAspect="1"/>
          </p:cNvGrpSpPr>
          <p:nvPr/>
        </p:nvGrpSpPr>
        <p:grpSpPr bwMode="auto">
          <a:xfrm flipH="1">
            <a:off x="362514" y="4011012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0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308634" y="1319598"/>
            <a:ext cx="6636457" cy="4453436"/>
            <a:chOff x="3247565" y="1488988"/>
            <a:chExt cx="6636457" cy="4453436"/>
          </a:xfrm>
        </p:grpSpPr>
        <p:grpSp>
          <p:nvGrpSpPr>
            <p:cNvPr id="12" name="그룹 11"/>
            <p:cNvGrpSpPr/>
            <p:nvPr/>
          </p:nvGrpSpPr>
          <p:grpSpPr>
            <a:xfrm>
              <a:off x="3247565" y="2006222"/>
              <a:ext cx="6636457" cy="3936202"/>
              <a:chOff x="3197487" y="1578214"/>
              <a:chExt cx="6636457" cy="393620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7487" y="1578214"/>
                <a:ext cx="6636457" cy="3936202"/>
              </a:xfrm>
              <a:prstGeom prst="rect">
                <a:avLst/>
              </a:prstGeom>
            </p:spPr>
          </p:pic>
          <p:sp>
            <p:nvSpPr>
              <p:cNvPr id="52" name="직사각형 51"/>
              <p:cNvSpPr/>
              <p:nvPr/>
            </p:nvSpPr>
            <p:spPr>
              <a:xfrm>
                <a:off x="3536095" y="1603193"/>
                <a:ext cx="5859059" cy="3911223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1" name="직사각형 100"/>
            <p:cNvSpPr/>
            <p:nvPr/>
          </p:nvSpPr>
          <p:spPr>
            <a:xfrm>
              <a:off x="5297679" y="1488988"/>
              <a:ext cx="2365710" cy="444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700" b="1" dirty="0" smtClean="0">
                  <a:solidFill>
                    <a:srgbClr val="6383EC"/>
                  </a:solidFill>
                </a:rPr>
                <a:t>이미지 전처리 과정</a:t>
              </a:r>
              <a:endParaRPr lang="en-US" altLang="ko-KR" sz="1700" b="1" dirty="0">
                <a:solidFill>
                  <a:srgbClr val="6383EC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절차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『OCR 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전처리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987562" y="512089"/>
            <a:ext cx="5738485" cy="33034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9886376" y="2464027"/>
            <a:ext cx="2365710" cy="2663735"/>
            <a:chOff x="8934186" y="1697865"/>
            <a:chExt cx="3220024" cy="36721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1" t="8667" r="61409" b="10142"/>
            <a:stretch/>
          </p:blipFill>
          <p:spPr>
            <a:xfrm>
              <a:off x="9489546" y="2356468"/>
              <a:ext cx="2222236" cy="3013577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8934186" y="1697865"/>
              <a:ext cx="3220024" cy="442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700" b="1" dirty="0" smtClean="0">
                  <a:solidFill>
                    <a:srgbClr val="6383EC"/>
                  </a:solidFill>
                </a:rPr>
                <a:t>이미지 처리 결과</a:t>
              </a:r>
              <a:endParaRPr lang="en-US" altLang="ko-KR" sz="1700" b="1" dirty="0">
                <a:solidFill>
                  <a:srgbClr val="6383EC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62817" y="2365068"/>
            <a:ext cx="2365710" cy="2634116"/>
            <a:chOff x="810055" y="2294342"/>
            <a:chExt cx="2365710" cy="2634116"/>
          </a:xfrm>
        </p:grpSpPr>
        <p:grpSp>
          <p:nvGrpSpPr>
            <p:cNvPr id="11" name="그룹 10"/>
            <p:cNvGrpSpPr/>
            <p:nvPr/>
          </p:nvGrpSpPr>
          <p:grpSpPr>
            <a:xfrm>
              <a:off x="1137659" y="2750502"/>
              <a:ext cx="1637731" cy="2177956"/>
              <a:chOff x="1113179" y="2492494"/>
              <a:chExt cx="1634273" cy="217795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43631" y="2766629"/>
                <a:ext cx="2173370" cy="1634272"/>
              </a:xfrm>
              <a:prstGeom prst="rect">
                <a:avLst/>
              </a:prstGeom>
            </p:spPr>
          </p:pic>
          <p:sp>
            <p:nvSpPr>
              <p:cNvPr id="98" name="직사각형 97"/>
              <p:cNvSpPr/>
              <p:nvPr/>
            </p:nvSpPr>
            <p:spPr>
              <a:xfrm>
                <a:off x="1113179" y="2492494"/>
                <a:ext cx="1634273" cy="2171332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9" name="직사각형 98"/>
            <p:cNvSpPr/>
            <p:nvPr/>
          </p:nvSpPr>
          <p:spPr>
            <a:xfrm>
              <a:off x="810055" y="2294342"/>
              <a:ext cx="2365710" cy="444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700" b="1" dirty="0" smtClean="0">
                  <a:solidFill>
                    <a:srgbClr val="6383EC"/>
                  </a:solidFill>
                </a:rPr>
                <a:t>인식할 이미지</a:t>
              </a:r>
              <a:endParaRPr lang="en-US" altLang="ko-KR" sz="1700" b="1" dirty="0">
                <a:solidFill>
                  <a:srgbClr val="6383EC"/>
                </a:solidFill>
              </a:endParaRPr>
            </a:p>
          </p:txBody>
        </p:sp>
      </p:grpSp>
      <p:sp>
        <p:nvSpPr>
          <p:cNvPr id="102" name="오른쪽 화살표 101"/>
          <p:cNvSpPr/>
          <p:nvPr/>
        </p:nvSpPr>
        <p:spPr>
          <a:xfrm>
            <a:off x="3004791" y="3853250"/>
            <a:ext cx="447471" cy="315175"/>
          </a:xfrm>
          <a:prstGeom prst="rightArrow">
            <a:avLst/>
          </a:pr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1164872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02850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9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4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영상"/>
          <p:cNvGrpSpPr>
            <a:grpSpLocks noChangeAspect="1"/>
          </p:cNvGrpSpPr>
          <p:nvPr/>
        </p:nvGrpSpPr>
        <p:grpSpPr bwMode="auto">
          <a:xfrm>
            <a:off x="328732" y="3272714"/>
            <a:ext cx="243433" cy="206490"/>
            <a:chOff x="3669" y="3943"/>
            <a:chExt cx="626" cy="531"/>
          </a:xfrm>
          <a:noFill/>
        </p:grpSpPr>
        <p:sp>
          <p:nvSpPr>
            <p:cNvPr id="58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9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0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1" name="전구"/>
          <p:cNvGrpSpPr>
            <a:grpSpLocks noChangeAspect="1"/>
          </p:cNvGrpSpPr>
          <p:nvPr/>
        </p:nvGrpSpPr>
        <p:grpSpPr bwMode="auto">
          <a:xfrm flipH="1">
            <a:off x="362514" y="4011012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62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96" name="오른쪽 화살표 95"/>
          <p:cNvSpPr/>
          <p:nvPr/>
        </p:nvSpPr>
        <p:spPr>
          <a:xfrm>
            <a:off x="9672270" y="3853249"/>
            <a:ext cx="447471" cy="315175"/>
          </a:xfrm>
          <a:prstGeom prst="rightArrow">
            <a:avLst/>
          </a:pr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9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절차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『OCR 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이미지 전처리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987562" y="512089"/>
            <a:ext cx="5738485" cy="33034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79192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55" y="1387290"/>
            <a:ext cx="7401084" cy="411637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818185" y="832424"/>
            <a:ext cx="3220024" cy="44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700" b="1" dirty="0" smtClean="0">
                <a:solidFill>
                  <a:srgbClr val="6383EC"/>
                </a:solidFill>
              </a:rPr>
              <a:t>키워드 매핑 진행</a:t>
            </a:r>
            <a:endParaRPr lang="en-US" altLang="ko-KR" sz="1700" b="1" dirty="0">
              <a:solidFill>
                <a:srgbClr val="6383EC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48900" y="5623690"/>
            <a:ext cx="9716856" cy="815722"/>
            <a:chOff x="1362130" y="5676955"/>
            <a:chExt cx="9716856" cy="81572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2130" y="6130676"/>
              <a:ext cx="9716856" cy="362001"/>
            </a:xfrm>
            <a:prstGeom prst="rect">
              <a:avLst/>
            </a:prstGeom>
          </p:spPr>
        </p:pic>
        <p:sp>
          <p:nvSpPr>
            <p:cNvPr id="9" name="아래쪽 화살표 8"/>
            <p:cNvSpPr/>
            <p:nvPr/>
          </p:nvSpPr>
          <p:spPr>
            <a:xfrm>
              <a:off x="5987562" y="5676955"/>
              <a:ext cx="307730" cy="349715"/>
            </a:xfrm>
            <a:prstGeom prst="downArrow">
              <a:avLst/>
            </a:pr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1164872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02850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9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5" name="영상"/>
          <p:cNvGrpSpPr>
            <a:grpSpLocks noChangeAspect="1"/>
          </p:cNvGrpSpPr>
          <p:nvPr/>
        </p:nvGrpSpPr>
        <p:grpSpPr bwMode="auto">
          <a:xfrm>
            <a:off x="328732" y="3272714"/>
            <a:ext cx="243433" cy="206490"/>
            <a:chOff x="3669" y="3943"/>
            <a:chExt cx="626" cy="531"/>
          </a:xfrm>
          <a:noFill/>
        </p:grpSpPr>
        <p:sp>
          <p:nvSpPr>
            <p:cNvPr id="4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9" name="전구"/>
          <p:cNvGrpSpPr>
            <a:grpSpLocks noChangeAspect="1"/>
          </p:cNvGrpSpPr>
          <p:nvPr/>
        </p:nvGrpSpPr>
        <p:grpSpPr bwMode="auto">
          <a:xfrm flipH="1">
            <a:off x="362514" y="4011012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98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절차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유사도 비교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117123" y="512089"/>
            <a:ext cx="6608924" cy="15449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1164872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02850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9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4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영상"/>
          <p:cNvGrpSpPr>
            <a:grpSpLocks noChangeAspect="1"/>
          </p:cNvGrpSpPr>
          <p:nvPr/>
        </p:nvGrpSpPr>
        <p:grpSpPr bwMode="auto">
          <a:xfrm>
            <a:off x="328732" y="3272714"/>
            <a:ext cx="243433" cy="206490"/>
            <a:chOff x="3669" y="3943"/>
            <a:chExt cx="626" cy="531"/>
          </a:xfrm>
          <a:noFill/>
        </p:grpSpPr>
        <p:sp>
          <p:nvSpPr>
            <p:cNvPr id="58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9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0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1" name="전구"/>
          <p:cNvGrpSpPr>
            <a:grpSpLocks noChangeAspect="1"/>
          </p:cNvGrpSpPr>
          <p:nvPr/>
        </p:nvGrpSpPr>
        <p:grpSpPr bwMode="auto">
          <a:xfrm flipH="1">
            <a:off x="362514" y="4011012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62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31559" y="911331"/>
            <a:ext cx="4571788" cy="5507054"/>
            <a:chOff x="2371593" y="931986"/>
            <a:chExt cx="4778512" cy="567894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594" y="931986"/>
              <a:ext cx="4778511" cy="5579378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2371593" y="1046716"/>
              <a:ext cx="4778512" cy="5564210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142404" y="2602523"/>
            <a:ext cx="3578138" cy="3921970"/>
            <a:chOff x="6878728" y="1040171"/>
            <a:chExt cx="3578138" cy="398023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b="9320"/>
            <a:stretch/>
          </p:blipFill>
          <p:spPr>
            <a:xfrm>
              <a:off x="6922598" y="1046716"/>
              <a:ext cx="3534268" cy="3973692"/>
            </a:xfrm>
            <a:prstGeom prst="rect">
              <a:avLst/>
            </a:prstGeom>
          </p:spPr>
        </p:pic>
        <p:sp>
          <p:nvSpPr>
            <p:cNvPr id="71" name="직사각형 70"/>
            <p:cNvSpPr/>
            <p:nvPr/>
          </p:nvSpPr>
          <p:spPr>
            <a:xfrm>
              <a:off x="6878728" y="1040171"/>
              <a:ext cx="3548949" cy="3862679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768596" y="1232346"/>
            <a:ext cx="6218987" cy="1232140"/>
            <a:chOff x="1555034" y="1732895"/>
            <a:chExt cx="6218987" cy="1232140"/>
          </a:xfrm>
        </p:grpSpPr>
        <p:sp>
          <p:nvSpPr>
            <p:cNvPr id="73" name="직사각형 72"/>
            <p:cNvSpPr/>
            <p:nvPr/>
          </p:nvSpPr>
          <p:spPr>
            <a:xfrm>
              <a:off x="1555034" y="1732895"/>
              <a:ext cx="26962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383EC"/>
                  </a:solidFill>
                </a:rPr>
                <a:t>.</a:t>
              </a:r>
              <a:endParaRPr lang="ko-KR" altLang="en-US" sz="2500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555034" y="2089695"/>
              <a:ext cx="26962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383EC"/>
                  </a:solidFill>
                </a:rPr>
                <a:t>.</a:t>
              </a:r>
              <a:endParaRPr lang="ko-KR" altLang="en-US" sz="25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555034" y="2411292"/>
              <a:ext cx="26962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383EC"/>
                  </a:solidFill>
                </a:rPr>
                <a:t>.</a:t>
              </a:r>
              <a:endParaRPr lang="ko-KR" altLang="en-US" sz="2500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774745" y="1833956"/>
              <a:ext cx="5999276" cy="1131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5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설문의 응답이 </a:t>
              </a:r>
              <a:r>
                <a:rPr lang="en-US" altLang="ko-KR" sz="15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DB</a:t>
              </a:r>
              <a:r>
                <a:rPr lang="ko-KR" altLang="en-US" sz="15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에 저장</a:t>
              </a:r>
              <a:endParaRPr lang="en-US" altLang="ko-KR" sz="1500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5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해당 내역을 토대로 코사인 유사도 비교 진행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5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자신과 가장 유사한 사용자의 월 별 저축 내역이 표시</a:t>
              </a:r>
              <a:endParaRPr lang="en-US" altLang="ko-KR" sz="15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5779477" y="759644"/>
            <a:ext cx="6096000" cy="5449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b="1" dirty="0" smtClean="0">
                <a:solidFill>
                  <a:srgbClr val="6383EC"/>
                </a:solidFill>
              </a:rPr>
              <a:t>코사인 유사도 비교</a:t>
            </a:r>
            <a:endParaRPr lang="en-US" altLang="ko-KR" sz="2200" b="1" dirty="0">
              <a:solidFill>
                <a:srgbClr val="6383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2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사람"/>
          <p:cNvGrpSpPr>
            <a:grpSpLocks noChangeAspect="1"/>
          </p:cNvGrpSpPr>
          <p:nvPr/>
        </p:nvGrpSpPr>
        <p:grpSpPr bwMode="auto">
          <a:xfrm>
            <a:off x="945674" y="359722"/>
            <a:ext cx="238666" cy="282866"/>
            <a:chOff x="1227" y="337"/>
            <a:chExt cx="2608" cy="3091"/>
          </a:xfrm>
          <a:solidFill>
            <a:srgbClr val="81A6EF"/>
          </a:solidFill>
        </p:grpSpPr>
        <p:sp>
          <p:nvSpPr>
            <p:cNvPr id="80" name="Freeform 5"/>
            <p:cNvSpPr>
              <a:spLocks/>
            </p:cNvSpPr>
            <p:nvPr/>
          </p:nvSpPr>
          <p:spPr bwMode="auto">
            <a:xfrm>
              <a:off x="1842" y="337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6"/>
            <p:cNvSpPr>
              <a:spLocks/>
            </p:cNvSpPr>
            <p:nvPr/>
          </p:nvSpPr>
          <p:spPr bwMode="auto">
            <a:xfrm>
              <a:off x="1227" y="2094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 소개</a:t>
            </a:r>
            <a:endParaRPr lang="en-US" altLang="ko-KR" sz="2400" i="1" kern="0" dirty="0" smtClean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94" name="그룹 1008"/>
          <p:cNvGrpSpPr/>
          <p:nvPr/>
        </p:nvGrpSpPr>
        <p:grpSpPr>
          <a:xfrm>
            <a:off x="9653959" y="5991497"/>
            <a:ext cx="2326685" cy="466282"/>
            <a:chOff x="161905" y="278527"/>
            <a:chExt cx="3638825" cy="673656"/>
          </a:xfrm>
        </p:grpSpPr>
        <p:pic>
          <p:nvPicPr>
            <p:cNvPr id="96" name="Object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05" y="278527"/>
              <a:ext cx="3638825" cy="673656"/>
            </a:xfrm>
            <a:prstGeom prst="rect">
              <a:avLst/>
            </a:prstGeom>
          </p:spPr>
        </p:pic>
      </p:grpSp>
      <p:pic>
        <p:nvPicPr>
          <p:cNvPr id="97" name="Object 3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73768" y="6455196"/>
            <a:ext cx="2087066" cy="402804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7971127" y="4680294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371191" y="1225131"/>
            <a:ext cx="1716608" cy="4616166"/>
            <a:chOff x="1406707" y="1593908"/>
            <a:chExt cx="1716608" cy="4616166"/>
          </a:xfrm>
        </p:grpSpPr>
        <p:sp>
          <p:nvSpPr>
            <p:cNvPr id="33" name="직사각형 32"/>
            <p:cNvSpPr/>
            <p:nvPr/>
          </p:nvSpPr>
          <p:spPr>
            <a:xfrm>
              <a:off x="1406707" y="4293528"/>
              <a:ext cx="1660041" cy="19165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/>
                <a:t>·</a:t>
              </a:r>
              <a:r>
                <a:rPr lang="ko-KR" altLang="en-US" sz="1200" dirty="0" smtClean="0"/>
                <a:t>프로젝트 기획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관리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en-US" altLang="ko-KR" sz="1200" dirty="0" smtClean="0"/>
                <a:t>DB</a:t>
              </a:r>
              <a:r>
                <a:rPr lang="ko-KR" altLang="en-US" sz="1200" dirty="0" smtClean="0"/>
                <a:t>설계 및 구축</a:t>
              </a:r>
              <a:r>
                <a:rPr lang="en-US" altLang="ko-KR" sz="1200" dirty="0" smtClean="0"/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ko-KR" altLang="en-US" sz="1200" dirty="0" smtClean="0"/>
                <a:t>캘린더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구현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ko-KR" altLang="en-US" sz="1200" dirty="0" smtClean="0"/>
                <a:t>탄소 비교  구현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en-US" altLang="ko-KR" sz="1200" dirty="0" smtClean="0"/>
                <a:t>OCR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구현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유사도 비교 구현</a:t>
              </a:r>
              <a:endParaRPr lang="en-US" altLang="ko-KR" sz="1200" dirty="0" smtClean="0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406708" y="1593908"/>
              <a:ext cx="1716607" cy="2699620"/>
              <a:chOff x="1406708" y="1593908"/>
              <a:chExt cx="1716607" cy="2699620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1410851" y="2067215"/>
                <a:ext cx="1641139" cy="2226313"/>
                <a:chOff x="1353912" y="1472802"/>
                <a:chExt cx="1646801" cy="2197741"/>
              </a:xfrm>
            </p:grpSpPr>
            <p:pic>
              <p:nvPicPr>
                <p:cNvPr id="56" name="그림 5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3913" y="1474810"/>
                  <a:ext cx="1646799" cy="2195733"/>
                </a:xfrm>
                <a:prstGeom prst="rect">
                  <a:avLst/>
                </a:prstGeom>
              </p:spPr>
            </p:pic>
            <p:sp>
              <p:nvSpPr>
                <p:cNvPr id="62" name="직사각형 61"/>
                <p:cNvSpPr/>
                <p:nvPr/>
              </p:nvSpPr>
              <p:spPr>
                <a:xfrm>
                  <a:off x="1353912" y="1472802"/>
                  <a:ext cx="1646801" cy="2191723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1440483" y="1594974"/>
                <a:ext cx="1682832" cy="380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강성준</a:t>
                </a:r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(PM)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1406708" y="1593908"/>
                <a:ext cx="1645281" cy="467211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3339106" y="1225131"/>
            <a:ext cx="1682832" cy="4652477"/>
            <a:chOff x="3566194" y="1576873"/>
            <a:chExt cx="1682832" cy="4652477"/>
          </a:xfrm>
        </p:grpSpPr>
        <p:sp>
          <p:nvSpPr>
            <p:cNvPr id="34" name="직사각형 33"/>
            <p:cNvSpPr/>
            <p:nvPr/>
          </p:nvSpPr>
          <p:spPr>
            <a:xfrm>
              <a:off x="3593336" y="4277547"/>
              <a:ext cx="1632474" cy="1951803"/>
            </a:xfrm>
            <a:prstGeom prst="rect">
              <a:avLst/>
            </a:prstGeom>
            <a:solidFill>
              <a:srgbClr val="81A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ko-KR" altLang="en-US" sz="1200" dirty="0" smtClean="0"/>
                <a:t>가계부 기능 구현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가계부 </a:t>
              </a:r>
              <a:r>
                <a:rPr lang="ko-KR" altLang="en-US" sz="1200" dirty="0" err="1" smtClean="0"/>
                <a:t>쿼리문</a:t>
              </a:r>
              <a:r>
                <a:rPr lang="ko-KR" altLang="en-US" sz="1200" dirty="0" smtClean="0"/>
                <a:t> 작성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가구별 전기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가스   </a:t>
              </a:r>
              <a:r>
                <a:rPr lang="en-US" altLang="ko-KR" sz="1200" dirty="0"/>
                <a:t>  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/>
                <a:t> </a:t>
              </a:r>
              <a:r>
                <a:rPr lang="en-US" altLang="ko-KR" sz="1200" smtClean="0"/>
                <a:t>  </a:t>
              </a:r>
              <a:r>
                <a:rPr lang="ko-KR" altLang="en-US" sz="1200" smtClean="0"/>
                <a:t>사용량 </a:t>
              </a:r>
              <a:r>
                <a:rPr lang="ko-KR" altLang="en-US" sz="1200" dirty="0" smtClean="0"/>
                <a:t>데이터 수집</a:t>
              </a:r>
              <a:endParaRPr lang="en-US" altLang="ko-KR" sz="900" dirty="0" smtClean="0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566194" y="1576873"/>
              <a:ext cx="1682832" cy="2735726"/>
              <a:chOff x="3566194" y="1576873"/>
              <a:chExt cx="1682832" cy="2735726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3588743" y="2035630"/>
                <a:ext cx="1629209" cy="2276969"/>
                <a:chOff x="3580354" y="2035630"/>
                <a:chExt cx="1629209" cy="2276969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0354" y="2054288"/>
                  <a:ext cx="1629209" cy="2252396"/>
                </a:xfrm>
                <a:prstGeom prst="rect">
                  <a:avLst/>
                </a:prstGeom>
              </p:spPr>
            </p:pic>
            <p:sp>
              <p:nvSpPr>
                <p:cNvPr id="61" name="직사각형 60"/>
                <p:cNvSpPr/>
                <p:nvPr/>
              </p:nvSpPr>
              <p:spPr>
                <a:xfrm>
                  <a:off x="3580723" y="2035630"/>
                  <a:ext cx="1622015" cy="2276969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3566194" y="1607771"/>
                <a:ext cx="1682832" cy="380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박진기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578578" y="1576873"/>
                <a:ext cx="1645281" cy="467211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7281666" y="1225131"/>
            <a:ext cx="1682832" cy="4624812"/>
            <a:chOff x="7549125" y="1593651"/>
            <a:chExt cx="1682832" cy="462481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9125" y="2067215"/>
              <a:ext cx="1648890" cy="2220217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7549125" y="4277547"/>
              <a:ext cx="1645281" cy="1940916"/>
            </a:xfrm>
            <a:prstGeom prst="rect">
              <a:avLst/>
            </a:pr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ko-KR" altLang="en-US" sz="1200" dirty="0" smtClean="0"/>
                <a:t>실천일지 기능 구현</a:t>
              </a:r>
              <a:r>
                <a:rPr lang="en-US" altLang="ko-KR" sz="1200" dirty="0"/>
                <a:t> 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/>
                <a:t>· </a:t>
              </a:r>
              <a:r>
                <a:rPr lang="ko-KR" altLang="en-US" sz="1200" dirty="0" smtClean="0"/>
                <a:t>수정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조회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검색</a:t>
              </a:r>
              <a:r>
                <a:rPr lang="en-US" altLang="ko-KR" sz="1200" dirty="0" smtClean="0"/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ko-KR" altLang="en-US" sz="1200" dirty="0" err="1" smtClean="0"/>
                <a:t>페이징</a:t>
              </a:r>
              <a:r>
                <a:rPr lang="ko-KR" altLang="en-US" sz="1200" dirty="0" smtClean="0"/>
                <a:t> 처리</a:t>
              </a:r>
              <a:endParaRPr lang="en-US" altLang="ko-KR" sz="1200" dirty="0" smtClean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7549125" y="1593651"/>
              <a:ext cx="1682832" cy="467211"/>
              <a:chOff x="7931255" y="1593651"/>
              <a:chExt cx="1682832" cy="467211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7931255" y="1616798"/>
                <a:ext cx="1682832" cy="380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백현진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7931255" y="1593651"/>
                <a:ext cx="1645281" cy="467211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9215763" y="1225131"/>
            <a:ext cx="1700247" cy="4631140"/>
            <a:chOff x="9987303" y="1587323"/>
            <a:chExt cx="1700247" cy="4631140"/>
          </a:xfrm>
        </p:grpSpPr>
        <p:sp>
          <p:nvSpPr>
            <p:cNvPr id="91" name="직사각형 90"/>
            <p:cNvSpPr/>
            <p:nvPr/>
          </p:nvSpPr>
          <p:spPr>
            <a:xfrm>
              <a:off x="10024496" y="4277547"/>
              <a:ext cx="1663054" cy="1940916"/>
            </a:xfrm>
            <a:prstGeom prst="rect">
              <a:avLst/>
            </a:pr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/>
                <a:t>· </a:t>
              </a:r>
              <a:r>
                <a:rPr lang="ko-KR" altLang="en-US" sz="1200" dirty="0" smtClean="0"/>
                <a:t>회원가입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ko-KR" altLang="en-US" sz="1200" dirty="0" smtClean="0"/>
                <a:t>이메일 인증</a:t>
              </a:r>
              <a:endParaRPr lang="en-US" altLang="ko-KR" sz="12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로그인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로그아웃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ko-KR" altLang="en-US" sz="1200" dirty="0" smtClean="0"/>
                <a:t>회원탈퇴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· </a:t>
              </a:r>
              <a:r>
                <a:rPr lang="ko-KR" altLang="en-US" sz="1200" dirty="0" smtClean="0"/>
                <a:t>탄소 비교 페이지 </a:t>
              </a:r>
              <a:r>
                <a:rPr lang="en-US" altLang="ko-KR" sz="1200" dirty="0" smtClean="0"/>
                <a:t>UI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9987303" y="1587323"/>
              <a:ext cx="1700247" cy="2690224"/>
              <a:chOff x="9978914" y="1587323"/>
              <a:chExt cx="1700247" cy="2690224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10016103" y="2045898"/>
                <a:ext cx="1663058" cy="2231649"/>
                <a:chOff x="7543846" y="1260038"/>
                <a:chExt cx="1737102" cy="2214573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48295" y="1281191"/>
                  <a:ext cx="1732653" cy="2193420"/>
                </a:xfrm>
                <a:prstGeom prst="rect">
                  <a:avLst/>
                </a:prstGeom>
              </p:spPr>
            </p:pic>
            <p:sp>
              <p:nvSpPr>
                <p:cNvPr id="9" name="직사각형 8"/>
                <p:cNvSpPr/>
                <p:nvPr/>
              </p:nvSpPr>
              <p:spPr>
                <a:xfrm>
                  <a:off x="7543846" y="1260038"/>
                  <a:ext cx="1727295" cy="2214573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TextBox 105"/>
              <p:cNvSpPr txBox="1"/>
              <p:nvPr/>
            </p:nvSpPr>
            <p:spPr>
              <a:xfrm>
                <a:off x="9978914" y="1601353"/>
                <a:ext cx="1682832" cy="380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유하영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10024495" y="1587323"/>
                <a:ext cx="1645281" cy="45857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2365695" y="503339"/>
            <a:ext cx="9360352" cy="8748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5293445" y="1225131"/>
            <a:ext cx="1699405" cy="4635441"/>
            <a:chOff x="5363944" y="1644544"/>
            <a:chExt cx="1699405" cy="4635441"/>
          </a:xfrm>
        </p:grpSpPr>
        <p:grpSp>
          <p:nvGrpSpPr>
            <p:cNvPr id="24" name="그룹 23"/>
            <p:cNvGrpSpPr/>
            <p:nvPr/>
          </p:nvGrpSpPr>
          <p:grpSpPr>
            <a:xfrm>
              <a:off x="5363944" y="1644544"/>
              <a:ext cx="1699405" cy="4635441"/>
              <a:chOff x="5704289" y="1593908"/>
              <a:chExt cx="1699405" cy="4635441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5720862" y="4618676"/>
                <a:ext cx="1682832" cy="380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err="1" smtClean="0">
                    <a:solidFill>
                      <a:schemeClr val="lt1"/>
                    </a:solidFill>
                  </a:rPr>
                  <a:t>나항진</a:t>
                </a:r>
                <a:endParaRPr lang="ko-KR" altLang="en-US" sz="1400" b="1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5721393" y="4338130"/>
                <a:ext cx="1653139" cy="1891219"/>
              </a:xfrm>
              <a:prstGeom prst="rect">
                <a:avLst/>
              </a:prstGeom>
              <a:solidFill>
                <a:srgbClr val="81A6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· </a:t>
                </a:r>
                <a:r>
                  <a:rPr lang="ko-KR" altLang="en-US" sz="1200" dirty="0" smtClean="0"/>
                  <a:t>기능 테스트</a:t>
                </a:r>
                <a:r>
                  <a:rPr lang="en-US" altLang="ko-KR" sz="1200" dirty="0" smtClean="0"/>
                  <a:t> </a:t>
                </a:r>
                <a:r>
                  <a:rPr lang="ko-KR" altLang="en-US" sz="1200" dirty="0" smtClean="0"/>
                  <a:t>디버깅</a:t>
                </a:r>
                <a:r>
                  <a:rPr lang="en-US" altLang="ko-KR" sz="1200" dirty="0" smtClean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· </a:t>
                </a:r>
                <a:r>
                  <a:rPr lang="ko-KR" altLang="en-US" sz="1200" dirty="0" smtClean="0"/>
                  <a:t>가계부 보조  </a:t>
                </a:r>
                <a:endParaRPr lang="en-US" altLang="ko-KR" sz="12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· </a:t>
                </a:r>
                <a:r>
                  <a:rPr lang="ko-KR" altLang="en-US" sz="1200" dirty="0" smtClean="0"/>
                  <a:t>데이터 수집 보조</a:t>
                </a:r>
                <a:endParaRPr lang="en-US" altLang="ko-KR" sz="1200" dirty="0"/>
              </a:p>
              <a:p>
                <a:pPr algn="ctr">
                  <a:lnSpc>
                    <a:spcPct val="150000"/>
                  </a:lnSpc>
                </a:pPr>
                <a:endParaRPr lang="en-US" altLang="ko-KR" sz="500" dirty="0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5704289" y="1593908"/>
                <a:ext cx="1682832" cy="2744222"/>
                <a:chOff x="5704289" y="1593908"/>
                <a:chExt cx="1682832" cy="2744222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3004" y="2045899"/>
                  <a:ext cx="1653139" cy="2292231"/>
                </a:xfrm>
                <a:prstGeom prst="rect">
                  <a:avLst/>
                </a:prstGeom>
              </p:spPr>
            </p:pic>
            <p:sp>
              <p:nvSpPr>
                <p:cNvPr id="98" name="TextBox 97"/>
                <p:cNvSpPr txBox="1"/>
                <p:nvPr/>
              </p:nvSpPr>
              <p:spPr>
                <a:xfrm>
                  <a:off x="5704289" y="1611693"/>
                  <a:ext cx="1682832" cy="3803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4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나항진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5720862" y="1593908"/>
                  <a:ext cx="1645281" cy="467211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8" name="직사각형 107"/>
            <p:cNvSpPr/>
            <p:nvPr/>
          </p:nvSpPr>
          <p:spPr>
            <a:xfrm>
              <a:off x="5373812" y="2111755"/>
              <a:ext cx="1653670" cy="223164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1073553" y="6480323"/>
            <a:ext cx="8460596" cy="2338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00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수행 절차</a:t>
            </a:r>
            <a:r>
              <a:rPr lang="en-US" altLang="ko-KR" sz="2400" i="1" kern="0" dirty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 </a:t>
            </a:r>
            <a:r>
              <a:rPr lang="en-US" altLang="ko-KR" sz="24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Redis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987562" y="512089"/>
            <a:ext cx="5738485" cy="33034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79192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54843" y="1495548"/>
            <a:ext cx="6899202" cy="4099767"/>
            <a:chOff x="1536670" y="1318826"/>
            <a:chExt cx="6998677" cy="42350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6670" y="1318826"/>
              <a:ext cx="6965491" cy="422632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536670" y="1318826"/>
              <a:ext cx="6998677" cy="4235096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898794"/>
              </p:ext>
            </p:extLst>
          </p:nvPr>
        </p:nvGraphicFramePr>
        <p:xfrm>
          <a:off x="8542994" y="1764229"/>
          <a:ext cx="3257032" cy="3511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032">
                  <a:extLst>
                    <a:ext uri="{9D8B030D-6E8A-4147-A177-3AD203B41FA5}">
                      <a16:colId xmlns:a16="http://schemas.microsoft.com/office/drawing/2014/main" val="593882239"/>
                    </a:ext>
                  </a:extLst>
                </a:gridCol>
              </a:tblGrid>
              <a:tr h="646202">
                <a:tc>
                  <a:txBody>
                    <a:bodyPr/>
                    <a:lstStyle/>
                    <a:p>
                      <a:pPr marL="1096645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19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i="1" kern="0" dirty="0" smtClean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   </a:t>
                      </a:r>
                      <a:r>
                        <a:rPr lang="en-US" altLang="ko-KR" sz="2000" i="1" kern="0" dirty="0" err="1" smtClean="0">
                          <a:ln w="9525">
                            <a:noFill/>
                          </a:ln>
                          <a:solidFill>
                            <a:schemeClr val="tx1"/>
                          </a:solidFill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Redis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252095" marB="0">
                    <a:lnL w="9525">
                      <a:solidFill>
                        <a:srgbClr val="B1B1B1"/>
                      </a:solidFill>
                      <a:prstDash val="solid"/>
                    </a:lnL>
                    <a:lnR w="9525">
                      <a:solidFill>
                        <a:srgbClr val="B1B1B1"/>
                      </a:solidFill>
                      <a:prstDash val="solid"/>
                    </a:lnR>
                    <a:lnT w="9525">
                      <a:solidFill>
                        <a:srgbClr val="B1B1B1"/>
                      </a:solidFill>
                      <a:prstDash val="solid"/>
                    </a:lnT>
                    <a:lnB w="9525">
                      <a:solidFill>
                        <a:srgbClr val="B1B1B1"/>
                      </a:solidFill>
                      <a:prstDash val="solid"/>
                    </a:lnB>
                    <a:solidFill>
                      <a:srgbClr val="81A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03483"/>
                  </a:ext>
                </a:extLst>
              </a:tr>
              <a:tr h="1971361">
                <a:tc>
                  <a:txBody>
                    <a:bodyPr/>
                    <a:lstStyle/>
                    <a:p>
                      <a:pPr marL="619125" algn="l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lang="ko-KR" altLang="en-US" sz="1500" dirty="0" smtClean="0">
                        <a:latin typeface="Adobe Gothic Std L"/>
                        <a:cs typeface="Adobe Gothic Std 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B1B1B1"/>
                      </a:solidFill>
                      <a:prstDash val="solid"/>
                    </a:lnL>
                    <a:lnR w="9525">
                      <a:solidFill>
                        <a:srgbClr val="B1B1B1"/>
                      </a:solidFill>
                      <a:prstDash val="solid"/>
                    </a:lnR>
                    <a:lnT w="9525" cap="flat" cmpd="sng" algn="ctr">
                      <a:solidFill>
                        <a:srgbClr val="B1B1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516471"/>
                  </a:ext>
                </a:extLst>
              </a:tr>
              <a:tr h="893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ko-KR" sz="1200" kern="1200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200" kern="120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이메일 인증 과정에서 발생하는 코드를</a:t>
                      </a:r>
                      <a:endParaRPr lang="en-US" altLang="ko-KR" sz="1200" kern="1200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200" kern="1200" dirty="0" smtClean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효율적으로 안전하게 관리 가능</a:t>
                      </a:r>
                      <a:endParaRPr sz="12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63500" marB="0">
                    <a:lnL w="9525">
                      <a:solidFill>
                        <a:srgbClr val="B1B1B1"/>
                      </a:solidFill>
                      <a:prstDash val="solid"/>
                    </a:lnL>
                    <a:lnR w="9525">
                      <a:solidFill>
                        <a:srgbClr val="B1B1B1"/>
                      </a:solidFill>
                      <a:prstDash val="solid"/>
                    </a:lnR>
                    <a:lnT w="9525">
                      <a:solidFill>
                        <a:srgbClr val="B1B1B1"/>
                      </a:solidFill>
                      <a:prstDash val="solid"/>
                    </a:lnT>
                    <a:lnB w="9525">
                      <a:solidFill>
                        <a:srgbClr val="B1B1B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69257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45769" y="2654738"/>
            <a:ext cx="3546231" cy="180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75"/>
              </a:spcBef>
              <a:buAutoNum type="arabicPeriod"/>
              <a:defRPr/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빠른 속도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인메모리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데이터 저장소로 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spcBef>
                <a:spcPts val="75"/>
              </a:spcBef>
              <a:defRPr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데이터에 빠르게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접근 가능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spcBef>
                <a:spcPts val="75"/>
              </a:spcBef>
              <a:defRPr/>
            </a:pP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spcBef>
                <a:spcPts val="75"/>
              </a:spcBef>
              <a:defRPr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2.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임시 데이터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관리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이메일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인증번호는 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spcBef>
                <a:spcPts val="75"/>
              </a:spcBef>
              <a:defRPr/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저장 할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필요가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없기에 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Redis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 유용</a:t>
            </a:r>
          </a:p>
          <a:p>
            <a:endParaRPr lang="ko-KR" altLang="en-US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6919" y="1963075"/>
            <a:ext cx="452631" cy="388837"/>
          </a:xfrm>
          <a:prstGeom prst="rect">
            <a:avLst/>
          </a:prstGeom>
        </p:spPr>
      </p:pic>
      <p:sp>
        <p:nvSpPr>
          <p:cNvPr id="36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1164872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02850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9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2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3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4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5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6" name="영상"/>
          <p:cNvGrpSpPr>
            <a:grpSpLocks noChangeAspect="1"/>
          </p:cNvGrpSpPr>
          <p:nvPr/>
        </p:nvGrpSpPr>
        <p:grpSpPr bwMode="auto">
          <a:xfrm>
            <a:off x="328732" y="3272714"/>
            <a:ext cx="243433" cy="206490"/>
            <a:chOff x="3669" y="3943"/>
            <a:chExt cx="626" cy="531"/>
          </a:xfrm>
          <a:noFill/>
        </p:grpSpPr>
        <p:sp>
          <p:nvSpPr>
            <p:cNvPr id="47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0" name="전구"/>
          <p:cNvGrpSpPr>
            <a:grpSpLocks noChangeAspect="1"/>
          </p:cNvGrpSpPr>
          <p:nvPr/>
        </p:nvGrpSpPr>
        <p:grpSpPr bwMode="auto">
          <a:xfrm flipH="1">
            <a:off x="362514" y="4011012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8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00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4300625" y="1521009"/>
            <a:ext cx="370742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03.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4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구현 결과</a:t>
            </a:r>
            <a:endParaRPr lang="ko-KR" altLang="en-US" sz="4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642808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42609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732740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58485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4"/>
          <p:cNvSpPr/>
          <p:nvPr/>
        </p:nvSpPr>
        <p:spPr>
          <a:xfrm flipV="1">
            <a:off x="4963353" y="3744553"/>
            <a:ext cx="2362559" cy="53841"/>
          </a:xfrm>
          <a:custGeom>
            <a:avLst/>
            <a:gdLst/>
            <a:ahLst/>
            <a:cxnLst/>
            <a:rect l="l" t="t" r="r" b="b"/>
            <a:pathLst>
              <a:path w="5597525">
                <a:moveTo>
                  <a:pt x="0" y="0"/>
                </a:moveTo>
                <a:lnTo>
                  <a:pt x="5597350" y="0"/>
                </a:lnTo>
              </a:path>
            </a:pathLst>
          </a:custGeom>
          <a:ln w="38099">
            <a:solidFill>
              <a:srgbClr val="6383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직사각형 22"/>
          <p:cNvSpPr/>
          <p:nvPr/>
        </p:nvSpPr>
        <p:spPr>
          <a:xfrm>
            <a:off x="458485" y="501087"/>
            <a:ext cx="218361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CarbonBudget</a:t>
            </a:r>
            <a:endParaRPr lang="en-US" altLang="ko-KR" sz="2000" i="1" kern="0" dirty="0" smtClean="0">
              <a:ln w="9525">
                <a:noFill/>
              </a:ln>
              <a:solidFill>
                <a:srgbClr val="6383EC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endParaRPr lang="en-US" altLang="ko-KR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00678" y="3941892"/>
            <a:ext cx="1487908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-1.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가계부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3-2.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캘린더</a:t>
            </a: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-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3-3. </a:t>
            </a:r>
            <a:r>
              <a:rPr lang="ko-KR" altLang="en-US" spc="-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탄소 비교</a:t>
            </a:r>
            <a:endParaRPr lang="en-US" altLang="ko-KR" spc="-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-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3-4. </a:t>
            </a:r>
            <a:r>
              <a:rPr lang="ko-KR" altLang="en-US" spc="-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실천 일지</a:t>
            </a:r>
            <a:endParaRPr lang="en-US" altLang="ko-KR" spc="-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pc="-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3-5. </a:t>
            </a:r>
            <a:r>
              <a:rPr lang="ko-KR" altLang="en-US" spc="-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 관리</a:t>
            </a:r>
            <a:endParaRPr lang="en-US" altLang="ko-KR" spc="-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0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11" y="1069917"/>
            <a:ext cx="10513608" cy="5383133"/>
          </a:xfrm>
          <a:prstGeom prst="rect">
            <a:avLst/>
          </a:prstGeom>
        </p:spPr>
      </p:pic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5822" y="204743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 결과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가계부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093029" y="496389"/>
            <a:ext cx="7633018" cy="15706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79192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grpSp>
        <p:nvGrpSpPr>
          <p:cNvPr id="3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80134" y="1063267"/>
            <a:ext cx="10507785" cy="538978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094" y="2535547"/>
            <a:ext cx="2374956" cy="1447656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274524" y="1766877"/>
            <a:ext cx="1445623" cy="662848"/>
          </a:xfrm>
          <a:prstGeom prst="rect">
            <a:avLst/>
          </a:prstGeom>
          <a:noFill/>
          <a:ln w="28575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862070" y="1766877"/>
            <a:ext cx="1498936" cy="662814"/>
          </a:xfrm>
          <a:prstGeom prst="rect">
            <a:avLst/>
          </a:prstGeom>
          <a:noFill/>
          <a:ln w="28575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630998" y="1785044"/>
            <a:ext cx="1503175" cy="662848"/>
          </a:xfrm>
          <a:prstGeom prst="rect">
            <a:avLst/>
          </a:prstGeom>
          <a:noFill/>
          <a:ln w="28575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034008" y="2734490"/>
            <a:ext cx="4181798" cy="2799861"/>
          </a:xfrm>
          <a:prstGeom prst="rect">
            <a:avLst/>
          </a:prstGeom>
          <a:noFill/>
          <a:ln w="28575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7360963" y="2734490"/>
            <a:ext cx="2000043" cy="2799861"/>
          </a:xfrm>
          <a:prstGeom prst="rect">
            <a:avLst/>
          </a:prstGeom>
          <a:noFill/>
          <a:ln w="28575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489604" y="2734489"/>
            <a:ext cx="2000043" cy="2799861"/>
          </a:xfrm>
          <a:prstGeom prst="rect">
            <a:avLst/>
          </a:prstGeom>
          <a:noFill/>
          <a:ln w="28575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60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29" y="1081164"/>
            <a:ext cx="10472506" cy="5371887"/>
          </a:xfrm>
          <a:prstGeom prst="rect">
            <a:avLst/>
          </a:prstGeom>
        </p:spPr>
      </p:pic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5822" y="204743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 결과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가계부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093029" y="496389"/>
            <a:ext cx="7633018" cy="15706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80134" y="1063267"/>
            <a:ext cx="10507785" cy="538978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274757" y="760835"/>
            <a:ext cx="2634781" cy="4565700"/>
            <a:chOff x="5076596" y="247647"/>
            <a:chExt cx="2846773" cy="51639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r="35747"/>
            <a:stretch/>
          </p:blipFill>
          <p:spPr>
            <a:xfrm>
              <a:off x="5076596" y="247648"/>
              <a:ext cx="2846773" cy="5146088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>
            <a:xfrm>
              <a:off x="5076596" y="247647"/>
              <a:ext cx="2846773" cy="5163986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4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10" y="1063267"/>
            <a:ext cx="10513609" cy="5389784"/>
          </a:xfrm>
          <a:prstGeom prst="rect">
            <a:avLst/>
          </a:prstGeom>
        </p:spPr>
      </p:pic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5822" y="204743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 결과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캘린더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093029" y="496389"/>
            <a:ext cx="7633018" cy="15706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80134" y="1063267"/>
            <a:ext cx="10507785" cy="538978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577485" y="2187438"/>
            <a:ext cx="3833446" cy="2717756"/>
            <a:chOff x="3938852" y="2270752"/>
            <a:chExt cx="4717174" cy="332456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r="29563"/>
            <a:stretch/>
          </p:blipFill>
          <p:spPr>
            <a:xfrm>
              <a:off x="3938852" y="2270752"/>
              <a:ext cx="4717174" cy="3248478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3978417" y="2270752"/>
              <a:ext cx="4638045" cy="3324563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7455877" y="2628900"/>
            <a:ext cx="888023" cy="615462"/>
          </a:xfrm>
          <a:prstGeom prst="rect">
            <a:avLst/>
          </a:prstGeom>
          <a:noFill/>
          <a:ln w="19050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513277" y="2306018"/>
            <a:ext cx="1978269" cy="3496905"/>
          </a:xfrm>
          <a:prstGeom prst="rect">
            <a:avLst/>
          </a:prstGeom>
          <a:noFill/>
          <a:ln w="19050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69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5822" y="204743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 결과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 별 탄소 배출량 비교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6992983" y="512096"/>
            <a:ext cx="4733064" cy="10418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79192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grpSp>
        <p:nvGrpSpPr>
          <p:cNvPr id="3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275792" y="1096871"/>
            <a:ext cx="10533131" cy="4991508"/>
            <a:chOff x="1210913" y="1096866"/>
            <a:chExt cx="10688338" cy="5084126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5399" y="1096866"/>
              <a:ext cx="10673852" cy="5084125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>
            <a:xfrm>
              <a:off x="1210913" y="1096867"/>
              <a:ext cx="10662619" cy="5084125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0656277" y="1793753"/>
            <a:ext cx="334108" cy="131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934082" y="1682864"/>
            <a:ext cx="2868841" cy="902073"/>
          </a:xfrm>
          <a:prstGeom prst="rect">
            <a:avLst/>
          </a:prstGeom>
          <a:noFill/>
          <a:ln w="28575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934082" y="2779169"/>
            <a:ext cx="2868841" cy="1332108"/>
          </a:xfrm>
          <a:prstGeom prst="rect">
            <a:avLst/>
          </a:prstGeom>
          <a:noFill/>
          <a:ln w="28575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34082" y="4334567"/>
            <a:ext cx="2868841" cy="1512317"/>
          </a:xfrm>
          <a:prstGeom prst="rect">
            <a:avLst/>
          </a:prstGeom>
          <a:noFill/>
          <a:ln w="28575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924408" y="1682863"/>
            <a:ext cx="5602307" cy="2428413"/>
          </a:xfrm>
          <a:prstGeom prst="rect">
            <a:avLst/>
          </a:prstGeom>
          <a:noFill/>
          <a:ln w="28575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902332" y="4303977"/>
            <a:ext cx="5756268" cy="1542908"/>
          </a:xfrm>
          <a:prstGeom prst="rect">
            <a:avLst/>
          </a:prstGeom>
          <a:noFill/>
          <a:ln w="28575">
            <a:solidFill>
              <a:srgbClr val="81A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8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5822" y="204743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 결과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평균 탄소 배출량 비교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6514011" y="512095"/>
            <a:ext cx="5212036" cy="19128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79192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grpSp>
        <p:nvGrpSpPr>
          <p:cNvPr id="3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44" y="1081164"/>
            <a:ext cx="10517303" cy="501483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260999" y="1081164"/>
            <a:ext cx="10465044" cy="501483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5822" y="204743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 결과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실천 일지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396154" y="512095"/>
            <a:ext cx="7329893" cy="33028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15413" y="1413151"/>
            <a:ext cx="5470240" cy="4266329"/>
            <a:chOff x="1275792" y="1105665"/>
            <a:chExt cx="6515113" cy="49230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253" y="1121344"/>
              <a:ext cx="6499860" cy="4907394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1275792" y="1105665"/>
              <a:ext cx="6515113" cy="4923074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857709" y="1421739"/>
            <a:ext cx="4789207" cy="4297444"/>
            <a:chOff x="4157594" y="1072504"/>
            <a:chExt cx="5539873" cy="4413896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31"/>
            <a:stretch/>
          </p:blipFill>
          <p:spPr>
            <a:xfrm>
              <a:off x="4157594" y="1105662"/>
              <a:ext cx="5539873" cy="4380738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4193932" y="1072504"/>
              <a:ext cx="5503535" cy="4396312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42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5822" y="204743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 결과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 관리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396154" y="512095"/>
            <a:ext cx="7329893" cy="33028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976859" y="1397219"/>
            <a:ext cx="4185669" cy="5084472"/>
            <a:chOff x="7169553" y="1064786"/>
            <a:chExt cx="4621233" cy="5388768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/>
            <a:srcRect r="24137"/>
            <a:stretch/>
          </p:blipFill>
          <p:spPr>
            <a:xfrm>
              <a:off x="7169553" y="1132061"/>
              <a:ext cx="4621232" cy="5321493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7174824" y="1064786"/>
              <a:ext cx="4615962" cy="538876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89651" y="785226"/>
            <a:ext cx="6096000" cy="5687268"/>
            <a:chOff x="975167" y="733124"/>
            <a:chExt cx="6096000" cy="5687268"/>
          </a:xfrm>
        </p:grpSpPr>
        <p:grpSp>
          <p:nvGrpSpPr>
            <p:cNvPr id="12" name="그룹 11"/>
            <p:cNvGrpSpPr/>
            <p:nvPr/>
          </p:nvGrpSpPr>
          <p:grpSpPr>
            <a:xfrm>
              <a:off x="1881553" y="1329646"/>
              <a:ext cx="4246685" cy="5090746"/>
              <a:chOff x="1995853" y="1064787"/>
              <a:chExt cx="4621233" cy="5388767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1995854" y="1064787"/>
                <a:ext cx="4621232" cy="5321493"/>
                <a:chOff x="1617226" y="929402"/>
                <a:chExt cx="5008653" cy="5676031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24137"/>
                <a:stretch/>
              </p:blipFill>
              <p:spPr>
                <a:xfrm>
                  <a:off x="1617226" y="929402"/>
                  <a:ext cx="5008653" cy="5676031"/>
                </a:xfrm>
                <a:prstGeom prst="rect">
                  <a:avLst/>
                </a:prstGeom>
              </p:spPr>
            </p:pic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4072" y="1674423"/>
                  <a:ext cx="4913781" cy="799430"/>
                </a:xfrm>
                <a:prstGeom prst="rect">
                  <a:avLst/>
                </a:prstGeom>
              </p:spPr>
            </p:pic>
          </p:grpSp>
          <p:sp>
            <p:nvSpPr>
              <p:cNvPr id="40" name="직사각형 39"/>
              <p:cNvSpPr/>
              <p:nvPr/>
            </p:nvSpPr>
            <p:spPr>
              <a:xfrm>
                <a:off x="1995853" y="1081164"/>
                <a:ext cx="4615962" cy="5372390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975167" y="733124"/>
              <a:ext cx="6096000" cy="4626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 smtClean="0">
                  <a:solidFill>
                    <a:srgbClr val="6383EC"/>
                  </a:solidFill>
                </a:rPr>
                <a:t>비동기 아이디 중복 체크</a:t>
              </a:r>
              <a:endParaRPr lang="en-US" altLang="ko-KR" b="1" dirty="0">
                <a:solidFill>
                  <a:srgbClr val="6383EC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021693" y="782982"/>
            <a:ext cx="6096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 err="1" smtClean="0">
                <a:solidFill>
                  <a:srgbClr val="6383EC"/>
                </a:solidFill>
              </a:rPr>
              <a:t>Redis</a:t>
            </a:r>
            <a:r>
              <a:rPr lang="en-US" altLang="ko-KR" b="1" dirty="0" smtClean="0">
                <a:solidFill>
                  <a:srgbClr val="6383EC"/>
                </a:solidFill>
              </a:rPr>
              <a:t> &amp; Gmail API</a:t>
            </a:r>
            <a:endParaRPr lang="en-US" altLang="ko-KR" b="1" dirty="0">
              <a:solidFill>
                <a:srgbClr val="6383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60" y="1397216"/>
            <a:ext cx="4185668" cy="4590345"/>
          </a:xfrm>
          <a:prstGeom prst="rect">
            <a:avLst/>
          </a:prstGeom>
        </p:spPr>
      </p:pic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5822" y="204743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 결과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 관리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396154" y="512095"/>
            <a:ext cx="7329893" cy="33028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981634" y="1397219"/>
            <a:ext cx="4180895" cy="508447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889651" y="785226"/>
            <a:ext cx="6096000" cy="5687268"/>
            <a:chOff x="975167" y="733124"/>
            <a:chExt cx="6096000" cy="5687268"/>
          </a:xfrm>
        </p:grpSpPr>
        <p:grpSp>
          <p:nvGrpSpPr>
            <p:cNvPr id="12" name="그룹 11"/>
            <p:cNvGrpSpPr/>
            <p:nvPr/>
          </p:nvGrpSpPr>
          <p:grpSpPr>
            <a:xfrm>
              <a:off x="1881553" y="1329646"/>
              <a:ext cx="4246685" cy="5090746"/>
              <a:chOff x="1995853" y="1064787"/>
              <a:chExt cx="4621233" cy="5388767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/>
              <a:srcRect r="24137"/>
              <a:stretch/>
            </p:blipFill>
            <p:spPr>
              <a:xfrm>
                <a:off x="1995854" y="1064787"/>
                <a:ext cx="4621232" cy="5321493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1995853" y="1081164"/>
                <a:ext cx="4615962" cy="5372390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975167" y="733124"/>
              <a:ext cx="6096000" cy="4626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 dirty="0" smtClean="0">
                  <a:solidFill>
                    <a:srgbClr val="6383EC"/>
                  </a:solidFill>
                </a:rPr>
                <a:t>비동기 아이디 중복 체크</a:t>
              </a:r>
              <a:endParaRPr lang="en-US" altLang="ko-KR" b="1" dirty="0">
                <a:solidFill>
                  <a:srgbClr val="6383EC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021693" y="782982"/>
            <a:ext cx="6096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 err="1" smtClean="0">
                <a:solidFill>
                  <a:srgbClr val="6383EC"/>
                </a:solidFill>
              </a:rPr>
              <a:t>Redis</a:t>
            </a:r>
            <a:r>
              <a:rPr lang="en-US" altLang="ko-KR" b="1" dirty="0" smtClean="0">
                <a:solidFill>
                  <a:srgbClr val="6383EC"/>
                </a:solidFill>
              </a:rPr>
              <a:t> &amp; Gmail API</a:t>
            </a:r>
            <a:endParaRPr lang="en-US" altLang="ko-KR" b="1" dirty="0">
              <a:solidFill>
                <a:srgbClr val="6383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7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730653" y="27596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CONTENTE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  <a:p>
            <a:pPr>
              <a:defRPr/>
            </a:pP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2964077" y="540398"/>
            <a:ext cx="8419070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1531329" y="1087688"/>
            <a:ext cx="2265405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01</a:t>
            </a:r>
            <a:endParaRPr lang="en-US" altLang="ko-KR" sz="6000" b="1" dirty="0">
              <a:solidFill>
                <a:srgbClr val="6383EC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</a:t>
            </a:r>
            <a:endParaRPr lang="en-US" altLang="ko-KR" sz="25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658026" y="6428088"/>
            <a:ext cx="10725121" cy="15441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2964077" y="540398"/>
            <a:ext cx="8279027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1531329" y="3766966"/>
            <a:ext cx="1869991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02</a:t>
            </a:r>
            <a:endParaRPr lang="en-US" altLang="ko-KR" sz="6000" b="1" dirty="0">
              <a:solidFill>
                <a:srgbClr val="6383EC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수행 절차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5157457" y="1087689"/>
            <a:ext cx="1869991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03</a:t>
            </a:r>
            <a:endParaRPr lang="en-US" altLang="ko-KR" sz="6000" b="1" dirty="0">
              <a:solidFill>
                <a:srgbClr val="6383EC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구현 결과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5157456" y="3766967"/>
            <a:ext cx="1869991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04</a:t>
            </a:r>
            <a:endParaRPr lang="en-US" altLang="ko-KR" sz="6000" b="1" dirty="0">
              <a:solidFill>
                <a:srgbClr val="6383EC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시연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8388175" y="1087689"/>
            <a:ext cx="1869991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05</a:t>
            </a:r>
            <a:endParaRPr lang="en-US" altLang="ko-KR" sz="6000" b="1" dirty="0">
              <a:solidFill>
                <a:srgbClr val="6383EC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기대효과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8388175" y="3766966"/>
            <a:ext cx="2778091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06</a:t>
            </a:r>
            <a:endParaRPr lang="en-US" altLang="ko-KR" sz="6000" b="1" dirty="0">
              <a:solidFill>
                <a:srgbClr val="6383EC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마치며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906108" y="1044813"/>
            <a:ext cx="7011797" cy="3141021"/>
            <a:chOff x="1305726" y="1096872"/>
            <a:chExt cx="7011797" cy="31410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726" y="1121317"/>
              <a:ext cx="7011797" cy="3116576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2415670" y="1096872"/>
              <a:ext cx="5866685" cy="3141021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5822" y="204743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 결과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 관리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396154" y="512095"/>
            <a:ext cx="7329893" cy="33028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8199" y="1044813"/>
            <a:ext cx="210570" cy="31410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36074" y="1044813"/>
            <a:ext cx="4432125" cy="5003006"/>
            <a:chOff x="6810071" y="1075025"/>
            <a:chExt cx="4432125" cy="500300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5894" y="1155983"/>
              <a:ext cx="4426302" cy="4922048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6810071" y="1075025"/>
              <a:ext cx="4419365" cy="5003006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978769" y="4863655"/>
            <a:ext cx="6148345" cy="1368801"/>
            <a:chOff x="1555034" y="1715311"/>
            <a:chExt cx="6148345" cy="1368801"/>
          </a:xfrm>
        </p:grpSpPr>
        <p:sp>
          <p:nvSpPr>
            <p:cNvPr id="50" name="직사각형 49"/>
            <p:cNvSpPr/>
            <p:nvPr/>
          </p:nvSpPr>
          <p:spPr>
            <a:xfrm>
              <a:off x="1555034" y="1715311"/>
              <a:ext cx="26962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383EC"/>
                  </a:solidFill>
                </a:rPr>
                <a:t>.</a:t>
              </a:r>
              <a:endParaRPr lang="ko-KR" altLang="en-US" sz="25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555034" y="2107279"/>
              <a:ext cx="26962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383EC"/>
                  </a:solidFill>
                </a:rPr>
                <a:t>.</a:t>
              </a:r>
              <a:endParaRPr lang="ko-KR" altLang="en-US" sz="25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555034" y="2525590"/>
              <a:ext cx="26962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383EC"/>
                  </a:solidFill>
                </a:rPr>
                <a:t>.</a:t>
              </a:r>
              <a:endParaRPr lang="ko-KR" altLang="en-US" sz="25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04103" y="1745284"/>
              <a:ext cx="5999276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소셜로그인과 동일한 이메일로 가입한 회원 확인</a:t>
              </a:r>
              <a:endPara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있다면 즉시 로그인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없다면 이메일 인증을 생략한 간략 회원가입 진행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5807335" y="4264218"/>
            <a:ext cx="6096000" cy="606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500" b="1" dirty="0" smtClean="0">
                <a:solidFill>
                  <a:srgbClr val="6383EC"/>
                </a:solidFill>
              </a:rPr>
              <a:t>구글 소셜 로그인</a:t>
            </a:r>
            <a:endParaRPr lang="en-US" altLang="ko-KR" sz="2500" b="1" dirty="0">
              <a:solidFill>
                <a:srgbClr val="6383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5822" y="204743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 결과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 관리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396154" y="512095"/>
            <a:ext cx="7329893" cy="33028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8" y="1119446"/>
            <a:ext cx="10492532" cy="499883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275792" y="1096872"/>
            <a:ext cx="10507785" cy="499150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086997" y="1989242"/>
            <a:ext cx="3233250" cy="3216635"/>
            <a:chOff x="5663749" y="1963934"/>
            <a:chExt cx="3233250" cy="321663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3749" y="1963934"/>
              <a:ext cx="3233250" cy="3194060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>
            <a:xfrm>
              <a:off x="5663749" y="1963935"/>
              <a:ext cx="3233250" cy="3216634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55829" y="1979373"/>
            <a:ext cx="3247758" cy="3226503"/>
            <a:chOff x="1913328" y="1963934"/>
            <a:chExt cx="3247758" cy="322650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3328" y="1963934"/>
              <a:ext cx="3247758" cy="3221513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1920582" y="1973803"/>
              <a:ext cx="3233250" cy="3216634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32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4300625" y="1521009"/>
            <a:ext cx="370742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 04.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4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시연</a:t>
            </a:r>
            <a:endParaRPr lang="ko-KR" altLang="en-US" sz="4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642808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42609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732740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58485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4"/>
          <p:cNvSpPr/>
          <p:nvPr/>
        </p:nvSpPr>
        <p:spPr>
          <a:xfrm flipV="1">
            <a:off x="4963353" y="3744553"/>
            <a:ext cx="2362559" cy="53841"/>
          </a:xfrm>
          <a:custGeom>
            <a:avLst/>
            <a:gdLst/>
            <a:ahLst/>
            <a:cxnLst/>
            <a:rect l="l" t="t" r="r" b="b"/>
            <a:pathLst>
              <a:path w="5597525">
                <a:moveTo>
                  <a:pt x="0" y="0"/>
                </a:moveTo>
                <a:lnTo>
                  <a:pt x="5597350" y="0"/>
                </a:lnTo>
              </a:path>
            </a:pathLst>
          </a:custGeom>
          <a:ln w="38099">
            <a:solidFill>
              <a:srgbClr val="6383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직사각형 22"/>
          <p:cNvSpPr/>
          <p:nvPr/>
        </p:nvSpPr>
        <p:spPr>
          <a:xfrm>
            <a:off x="458485" y="501087"/>
            <a:ext cx="218361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CarbonBudget</a:t>
            </a:r>
            <a:endParaRPr lang="en-US" altLang="ko-KR" sz="2000" i="1" kern="0" dirty="0" smtClean="0">
              <a:ln w="9525">
                <a:noFill/>
              </a:ln>
              <a:solidFill>
                <a:srgbClr val="6383EC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endParaRPr lang="en-US" altLang="ko-KR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4614" y="3907058"/>
            <a:ext cx="12394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4-1.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가계부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4-2.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캘린더</a:t>
            </a:r>
          </a:p>
        </p:txBody>
      </p:sp>
    </p:spTree>
    <p:extLst>
      <p:ext uri="{BB962C8B-B14F-4D97-AF65-F5344CB8AC3E}">
        <p14:creationId xmlns:p14="http://schemas.microsoft.com/office/powerpoint/2010/main" val="11529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가계부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유사도 비교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328138" y="512092"/>
            <a:ext cx="6397909" cy="33031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79192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pic>
        <p:nvPicPr>
          <p:cNvPr id="4" name="ab_Similarity_f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4596" y="1186136"/>
            <a:ext cx="10906043" cy="5161909"/>
          </a:xfrm>
          <a:prstGeom prst="rect">
            <a:avLst/>
          </a:prstGeom>
        </p:spPr>
      </p:pic>
      <p:sp>
        <p:nvSpPr>
          <p:cNvPr id="31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0322" y="2927911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4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35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39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2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1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가계부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메인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237892" y="512092"/>
            <a:ext cx="7488155" cy="33031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79192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pic>
        <p:nvPicPr>
          <p:cNvPr id="3" name="ab_m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0913" y="984061"/>
            <a:ext cx="10733080" cy="5338589"/>
          </a:xfrm>
          <a:prstGeom prst="rect">
            <a:avLst/>
          </a:prstGeom>
        </p:spPr>
      </p:pic>
      <p:sp>
        <p:nvSpPr>
          <p:cNvPr id="53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0322" y="2927911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6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57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0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61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8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9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01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43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가계부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작성 및 삭제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301762" y="512092"/>
            <a:ext cx="6424285" cy="41823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79192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pic>
        <p:nvPicPr>
          <p:cNvPr id="2" name="ab_Write,Del3_f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1236" y="887815"/>
            <a:ext cx="10689676" cy="5317001"/>
          </a:xfrm>
          <a:prstGeom prst="rect">
            <a:avLst/>
          </a:prstGeom>
        </p:spPr>
      </p:pic>
      <p:sp>
        <p:nvSpPr>
          <p:cNvPr id="53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0322" y="2927911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6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57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0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61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1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6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7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8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9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01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1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가계부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OCR』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396154" y="512092"/>
            <a:ext cx="7329893" cy="33031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862070" y="4618676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62070" y="4679192"/>
            <a:ext cx="16828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lt1"/>
                </a:solidFill>
              </a:rPr>
              <a:t>백현진</a:t>
            </a:r>
            <a:endParaRPr lang="ko-KR" altLang="en-US" sz="1400" b="1" dirty="0">
              <a:solidFill>
                <a:schemeClr val="lt1"/>
              </a:solidFill>
            </a:endParaRPr>
          </a:p>
        </p:txBody>
      </p:sp>
      <p:pic>
        <p:nvPicPr>
          <p:cNvPr id="3" name="OCRview_f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8110" y="917798"/>
            <a:ext cx="10569118" cy="5257036"/>
          </a:xfrm>
          <a:prstGeom prst="rect">
            <a:avLst/>
          </a:prstGeom>
        </p:spPr>
      </p:pic>
      <p:sp>
        <p:nvSpPr>
          <p:cNvPr id="31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0322" y="2927911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4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FFFFFF"/>
          </a:solidFill>
        </p:grpSpPr>
        <p:sp>
          <p:nvSpPr>
            <p:cNvPr id="35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37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8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39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마우스"/>
          <p:cNvGrpSpPr/>
          <p:nvPr/>
        </p:nvGrpSpPr>
        <p:grpSpPr>
          <a:xfrm>
            <a:off x="372735" y="1548700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2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4241902" y="1828740"/>
            <a:ext cx="370742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 05.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4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기대효과</a:t>
            </a:r>
            <a:endParaRPr lang="ko-KR" altLang="en-US" sz="4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642808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42609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732740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58485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4"/>
          <p:cNvSpPr/>
          <p:nvPr/>
        </p:nvSpPr>
        <p:spPr>
          <a:xfrm flipV="1">
            <a:off x="4904630" y="4052284"/>
            <a:ext cx="2362559" cy="53841"/>
          </a:xfrm>
          <a:custGeom>
            <a:avLst/>
            <a:gdLst/>
            <a:ahLst/>
            <a:cxnLst/>
            <a:rect l="l" t="t" r="r" b="b"/>
            <a:pathLst>
              <a:path w="5597525">
                <a:moveTo>
                  <a:pt x="0" y="0"/>
                </a:moveTo>
                <a:lnTo>
                  <a:pt x="5597350" y="0"/>
                </a:lnTo>
              </a:path>
            </a:pathLst>
          </a:custGeom>
          <a:ln w="38099">
            <a:solidFill>
              <a:srgbClr val="6383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직사각형 22"/>
          <p:cNvSpPr/>
          <p:nvPr/>
        </p:nvSpPr>
        <p:spPr>
          <a:xfrm>
            <a:off x="458485" y="501087"/>
            <a:ext cx="218361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CarbonBudget</a:t>
            </a:r>
            <a:endParaRPr lang="en-US" altLang="ko-KR" sz="2000" i="1" kern="0" dirty="0" smtClean="0">
              <a:ln w="9525">
                <a:noFill/>
              </a:ln>
              <a:solidFill>
                <a:srgbClr val="6383EC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endParaRPr lang="en-US" altLang="ko-KR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4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3755931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solidFill>
            <a:srgbClr val="81A6E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noFill/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기대효과</a:t>
            </a:r>
            <a:endParaRPr lang="en-US" altLang="ko-KR" sz="2400" i="1" kern="0" dirty="0" smtClean="0">
              <a:ln w="9525">
                <a:noFill/>
              </a:ln>
              <a:solidFill>
                <a:srgbClr val="6383EC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2664069" y="512093"/>
            <a:ext cx="9061978" cy="41822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128963" y="1651190"/>
            <a:ext cx="10597084" cy="3944117"/>
            <a:chOff x="1436963" y="1914018"/>
            <a:chExt cx="10259633" cy="3559447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/>
            <a:srcRect t="17423" r="55326"/>
            <a:stretch/>
          </p:blipFill>
          <p:spPr>
            <a:xfrm>
              <a:off x="3064316" y="2276760"/>
              <a:ext cx="2545856" cy="3062059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3"/>
            <a:srcRect r="49465"/>
            <a:stretch/>
          </p:blipFill>
          <p:spPr>
            <a:xfrm>
              <a:off x="8532433" y="2336710"/>
              <a:ext cx="2557283" cy="2641641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r="52176"/>
            <a:stretch/>
          </p:blipFill>
          <p:spPr>
            <a:xfrm>
              <a:off x="5902742" y="2139712"/>
              <a:ext cx="2533421" cy="3232436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BED6489-4A95-46D0-886D-659BA5A2BF99}"/>
                </a:ext>
              </a:extLst>
            </p:cNvPr>
            <p:cNvGrpSpPr/>
            <p:nvPr/>
          </p:nvGrpSpPr>
          <p:grpSpPr>
            <a:xfrm flipV="1">
              <a:off x="5560119" y="3594009"/>
              <a:ext cx="2885473" cy="1879456"/>
              <a:chOff x="1965648" y="2534728"/>
              <a:chExt cx="2885473" cy="1879456"/>
            </a:xfrm>
          </p:grpSpPr>
          <p:sp>
            <p:nvSpPr>
              <p:cNvPr id="43" name="오른쪽 대괄호 42">
                <a:extLst>
                  <a:ext uri="{FF2B5EF4-FFF2-40B4-BE49-F238E27FC236}">
                    <a16:creationId xmlns:a16="http://schemas.microsoft.com/office/drawing/2014/main" id="{F2A15377-D6E0-47AC-907F-8CB9C07723BB}"/>
                  </a:ext>
                </a:extLst>
              </p:cNvPr>
              <p:cNvSpPr/>
              <p:nvPr/>
            </p:nvSpPr>
            <p:spPr>
              <a:xfrm rot="16200000">
                <a:off x="2593283" y="2031042"/>
                <a:ext cx="1754152" cy="2761524"/>
              </a:xfrm>
              <a:prstGeom prst="rightBracket">
                <a:avLst>
                  <a:gd name="adj" fmla="val 0"/>
                </a:avLst>
              </a:prstGeom>
              <a:ln w="25400">
                <a:solidFill>
                  <a:srgbClr val="6383EC"/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26863448-2594-4EBD-8CDF-6BA616A23F6B}"/>
                  </a:ext>
                </a:extLst>
              </p:cNvPr>
              <p:cNvSpPr/>
              <p:nvPr/>
            </p:nvSpPr>
            <p:spPr>
              <a:xfrm>
                <a:off x="1965648" y="4173802"/>
                <a:ext cx="240382" cy="240382"/>
              </a:xfrm>
              <a:prstGeom prst="ellipse">
                <a:avLst/>
              </a:prstGeom>
              <a:solidFill>
                <a:srgbClr val="00B0F0">
                  <a:alpha val="62000"/>
                </a:srgbClr>
              </a:solidFill>
              <a:ln>
                <a:solidFill>
                  <a:srgbClr val="6383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16D68EA-A4B2-4A50-95DD-E01E4F9D4308}"/>
                </a:ext>
              </a:extLst>
            </p:cNvPr>
            <p:cNvGrpSpPr/>
            <p:nvPr/>
          </p:nvGrpSpPr>
          <p:grpSpPr>
            <a:xfrm>
              <a:off x="8328136" y="1982076"/>
              <a:ext cx="2848423" cy="2804053"/>
              <a:chOff x="7864976" y="2280526"/>
              <a:chExt cx="2848423" cy="280405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5436D4C-A7A4-4DBE-B70D-5FE9134E62D2}"/>
                  </a:ext>
                </a:extLst>
              </p:cNvPr>
              <p:cNvGrpSpPr/>
              <p:nvPr/>
            </p:nvGrpSpPr>
            <p:grpSpPr>
              <a:xfrm>
                <a:off x="7864976" y="2280526"/>
                <a:ext cx="2846560" cy="1619724"/>
                <a:chOff x="7352102" y="2584286"/>
                <a:chExt cx="2846560" cy="1619724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58410F0B-69C6-41FE-9E09-0910C0A0C57F}"/>
                    </a:ext>
                  </a:extLst>
                </p:cNvPr>
                <p:cNvSpPr/>
                <p:nvPr/>
              </p:nvSpPr>
              <p:spPr>
                <a:xfrm>
                  <a:off x="7352102" y="3963628"/>
                  <a:ext cx="240382" cy="240382"/>
                </a:xfrm>
                <a:prstGeom prst="ellipse">
                  <a:avLst/>
                </a:prstGeom>
                <a:solidFill>
                  <a:srgbClr val="00B0F0">
                    <a:alpha val="62000"/>
                  </a:srgbClr>
                </a:solidFill>
                <a:ln>
                  <a:solidFill>
                    <a:srgbClr val="6383EC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오른쪽 대괄호 49">
                  <a:extLst>
                    <a:ext uri="{FF2B5EF4-FFF2-40B4-BE49-F238E27FC236}">
                      <a16:creationId xmlns:a16="http://schemas.microsoft.com/office/drawing/2014/main" id="{E0BF8CA0-0E27-4DAC-BDC1-FD7349AF492D}"/>
                    </a:ext>
                  </a:extLst>
                </p:cNvPr>
                <p:cNvSpPr/>
                <p:nvPr/>
              </p:nvSpPr>
              <p:spPr>
                <a:xfrm rot="16200000">
                  <a:off x="8081464" y="1975127"/>
                  <a:ext cx="1508040" cy="2726357"/>
                </a:xfrm>
                <a:prstGeom prst="rightBracket">
                  <a:avLst>
                    <a:gd name="adj" fmla="val 0"/>
                  </a:avLst>
                </a:prstGeom>
                <a:ln w="25400">
                  <a:solidFill>
                    <a:srgbClr val="6383EC"/>
                  </a:solidFill>
                  <a:headEnd type="oval" w="lg" len="lg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DD35F34F-768B-4688-96BD-AD511CCDA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3399" y="3788579"/>
                <a:ext cx="0" cy="1296000"/>
              </a:xfrm>
              <a:prstGeom prst="straightConnector1">
                <a:avLst/>
              </a:prstGeom>
              <a:ln w="25400">
                <a:solidFill>
                  <a:srgbClr val="6383E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27EC901-70E2-480E-9F84-20E0BAE2651D}"/>
                </a:ext>
              </a:extLst>
            </p:cNvPr>
            <p:cNvSpPr/>
            <p:nvPr/>
          </p:nvSpPr>
          <p:spPr>
            <a:xfrm>
              <a:off x="10671024" y="4895850"/>
              <a:ext cx="1025572" cy="358786"/>
            </a:xfrm>
            <a:prstGeom prst="rect">
              <a:avLst/>
            </a:prstGeom>
            <a:solidFill>
              <a:srgbClr val="445669"/>
            </a:solidFill>
            <a:ln w="25400">
              <a:solidFill>
                <a:srgbClr val="637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prstClr val="white"/>
                  </a:solidFill>
                </a:rPr>
                <a:t>장기적 효과</a:t>
              </a:r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5EABB74-66AF-4E3A-BD63-20D59B194FEF}"/>
                </a:ext>
              </a:extLst>
            </p:cNvPr>
            <p:cNvGrpSpPr/>
            <p:nvPr/>
          </p:nvGrpSpPr>
          <p:grpSpPr>
            <a:xfrm>
              <a:off x="1436963" y="1914018"/>
              <a:ext cx="4247102" cy="1755490"/>
              <a:chOff x="973803" y="2212468"/>
              <a:chExt cx="4247102" cy="1755490"/>
            </a:xfrm>
          </p:grpSpPr>
          <p:sp>
            <p:nvSpPr>
              <p:cNvPr id="53" name="오른쪽 대괄호 52">
                <a:extLst>
                  <a:ext uri="{FF2B5EF4-FFF2-40B4-BE49-F238E27FC236}">
                    <a16:creationId xmlns:a16="http://schemas.microsoft.com/office/drawing/2014/main" id="{C3A64368-A413-4271-AC37-564790D405D4}"/>
                  </a:ext>
                </a:extLst>
              </p:cNvPr>
              <p:cNvSpPr/>
              <p:nvPr/>
            </p:nvSpPr>
            <p:spPr>
              <a:xfrm rot="16200000">
                <a:off x="3080080" y="1659650"/>
                <a:ext cx="1588008" cy="2693643"/>
              </a:xfrm>
              <a:prstGeom prst="rightBracket">
                <a:avLst>
                  <a:gd name="adj" fmla="val 0"/>
                </a:avLst>
              </a:prstGeom>
              <a:ln w="25400">
                <a:solidFill>
                  <a:srgbClr val="6383EC"/>
                </a:solidFill>
                <a:headEnd type="none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E2601A2-751C-4C00-A597-79307C439C48}"/>
                  </a:ext>
                </a:extLst>
              </p:cNvPr>
              <p:cNvSpPr/>
              <p:nvPr/>
            </p:nvSpPr>
            <p:spPr>
              <a:xfrm>
                <a:off x="973803" y="3609172"/>
                <a:ext cx="1025572" cy="3587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383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rgbClr val="445669"/>
                    </a:solidFill>
                  </a:rPr>
                  <a:t>단기적 효과</a:t>
                </a:r>
                <a:endParaRPr lang="ko-KR" altLang="en-US" sz="1200" b="1" dirty="0">
                  <a:solidFill>
                    <a:srgbClr val="445669"/>
                  </a:solidFill>
                </a:endParaRPr>
              </a:p>
            </p:txBody>
          </p: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341FB290-CA2B-40A3-B10C-2A3B0742C0D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271551" y="3518565"/>
                <a:ext cx="0" cy="540000"/>
              </a:xfrm>
              <a:prstGeom prst="straightConnector1">
                <a:avLst/>
              </a:prstGeom>
              <a:ln w="25400">
                <a:solidFill>
                  <a:srgbClr val="6383E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마우스"/>
          <p:cNvGrpSpPr/>
          <p:nvPr/>
        </p:nvGrpSpPr>
        <p:grpSpPr>
          <a:xfrm>
            <a:off x="364346" y="1557089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59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0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1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2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3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4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12307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0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4180355" y="1750099"/>
            <a:ext cx="429542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06.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4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마치며</a:t>
            </a:r>
            <a:endParaRPr lang="ko-KR" altLang="en-US" sz="4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642808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42609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732740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58485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4"/>
          <p:cNvSpPr/>
          <p:nvPr/>
        </p:nvSpPr>
        <p:spPr>
          <a:xfrm>
            <a:off x="5222448" y="4150754"/>
            <a:ext cx="2234413" cy="45719"/>
          </a:xfrm>
          <a:custGeom>
            <a:avLst/>
            <a:gdLst/>
            <a:ahLst/>
            <a:cxnLst/>
            <a:rect l="l" t="t" r="r" b="b"/>
            <a:pathLst>
              <a:path w="5597525">
                <a:moveTo>
                  <a:pt x="0" y="0"/>
                </a:moveTo>
                <a:lnTo>
                  <a:pt x="5597350" y="0"/>
                </a:lnTo>
              </a:path>
            </a:pathLst>
          </a:custGeom>
          <a:ln w="38099">
            <a:solidFill>
              <a:srgbClr val="6383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직사각형 22"/>
          <p:cNvSpPr/>
          <p:nvPr/>
        </p:nvSpPr>
        <p:spPr>
          <a:xfrm>
            <a:off x="458485" y="501087"/>
            <a:ext cx="218361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CarbonBudget</a:t>
            </a:r>
            <a:endParaRPr lang="en-US" altLang="ko-KR" sz="2000" i="1" kern="0" dirty="0" smtClean="0">
              <a:ln w="9525">
                <a:noFill/>
              </a:ln>
              <a:solidFill>
                <a:srgbClr val="6383EC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endParaRPr lang="en-US" altLang="ko-KR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08517" y="4263608"/>
            <a:ext cx="21483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6-1.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보완점 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·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한계점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6-2.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발전 계획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2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2C00749-2AEC-5AF2-9E2D-9B61497F230C}"/>
              </a:ext>
            </a:extLst>
          </p:cNvPr>
          <p:cNvSpPr/>
          <p:nvPr/>
        </p:nvSpPr>
        <p:spPr>
          <a:xfrm>
            <a:off x="4480413" y="1653131"/>
            <a:ext cx="3707421" cy="230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dirty="0" smtClean="0">
                <a:solidFill>
                  <a:srgbClr val="6383EC"/>
                </a:solidFill>
              </a:rPr>
              <a:t>01.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4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</a:t>
            </a:r>
            <a:endParaRPr lang="ko-KR" altLang="en-US" sz="4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642808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>
            <a:off x="458485" y="426098"/>
            <a:ext cx="11274255" cy="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732740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58485" y="426098"/>
            <a:ext cx="0" cy="60019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4"/>
          <p:cNvSpPr/>
          <p:nvPr/>
        </p:nvSpPr>
        <p:spPr>
          <a:xfrm>
            <a:off x="4676773" y="3930516"/>
            <a:ext cx="3314700" cy="45719"/>
          </a:xfrm>
          <a:custGeom>
            <a:avLst/>
            <a:gdLst/>
            <a:ahLst/>
            <a:cxnLst/>
            <a:rect l="l" t="t" r="r" b="b"/>
            <a:pathLst>
              <a:path w="5597525">
                <a:moveTo>
                  <a:pt x="0" y="0"/>
                </a:moveTo>
                <a:lnTo>
                  <a:pt x="5597350" y="0"/>
                </a:lnTo>
              </a:path>
            </a:pathLst>
          </a:custGeom>
          <a:ln w="38099">
            <a:solidFill>
              <a:srgbClr val="6383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직사각형 22"/>
          <p:cNvSpPr/>
          <p:nvPr/>
        </p:nvSpPr>
        <p:spPr>
          <a:xfrm>
            <a:off x="458485" y="501087"/>
            <a:ext cx="218361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CarbonBudget</a:t>
            </a:r>
            <a:endParaRPr lang="en-US" altLang="ko-KR" sz="2000" i="1" kern="0" dirty="0" smtClean="0">
              <a:ln w="9525">
                <a:noFill/>
              </a:ln>
              <a:solidFill>
                <a:srgbClr val="6383EC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endParaRPr lang="en-US" altLang="ko-KR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88804" y="4184735"/>
            <a:ext cx="2090637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1-1.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주제 설명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1-2.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주제 선정 배경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1-3.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주요기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능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454379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37121" y="3331437"/>
            <a:ext cx="243433" cy="206490"/>
            <a:chOff x="3669" y="3943"/>
            <a:chExt cx="626" cy="531"/>
          </a:xfrm>
          <a:solidFill>
            <a:srgbClr val="81A6EF"/>
          </a:solidFill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97500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noFill/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solidFill>
                <a:srgbClr val="81A6EF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solidFill>
                <a:srgbClr val="81A6E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solidFill>
                <a:srgbClr val="81A6E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solidFill>
                <a:srgbClr val="81A6E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solidFill>
                <a:srgbClr val="81A6E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solidFill>
                <a:srgbClr val="81A6EF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solidFill>
                <a:srgbClr val="81A6EF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마치며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보완점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·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한계점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137608" y="512093"/>
            <a:ext cx="6588439" cy="25235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763040" y="3256089"/>
            <a:ext cx="9200055" cy="1636770"/>
            <a:chOff x="1772647" y="1365077"/>
            <a:chExt cx="9200055" cy="1636770"/>
          </a:xfrm>
        </p:grpSpPr>
        <p:sp>
          <p:nvSpPr>
            <p:cNvPr id="29" name="object 23"/>
            <p:cNvSpPr/>
            <p:nvPr/>
          </p:nvSpPr>
          <p:spPr>
            <a:xfrm>
              <a:off x="1772647" y="1788911"/>
              <a:ext cx="9200055" cy="1212936"/>
            </a:xfrm>
            <a:custGeom>
              <a:avLst/>
              <a:gdLst/>
              <a:ahLst/>
              <a:cxnLst/>
              <a:rect l="l" t="t" r="r" b="b"/>
              <a:pathLst>
                <a:path w="14791055" h="1452245">
                  <a:moveTo>
                    <a:pt x="14600378" y="1451961"/>
                  </a:moveTo>
                  <a:lnTo>
                    <a:pt x="190496" y="1451961"/>
                  </a:lnTo>
                  <a:lnTo>
                    <a:pt x="153161" y="1448267"/>
                  </a:lnTo>
                  <a:lnTo>
                    <a:pt x="84810" y="1419955"/>
                  </a:lnTo>
                  <a:lnTo>
                    <a:pt x="32006" y="1367151"/>
                  </a:lnTo>
                  <a:lnTo>
                    <a:pt x="3694" y="1298800"/>
                  </a:lnTo>
                  <a:lnTo>
                    <a:pt x="0" y="1261461"/>
                  </a:lnTo>
                  <a:lnTo>
                    <a:pt x="0" y="190499"/>
                  </a:lnTo>
                  <a:lnTo>
                    <a:pt x="14500" y="117598"/>
                  </a:lnTo>
                  <a:lnTo>
                    <a:pt x="55796" y="55796"/>
                  </a:lnTo>
                  <a:lnTo>
                    <a:pt x="117598" y="14500"/>
                  </a:lnTo>
                  <a:lnTo>
                    <a:pt x="190499" y="0"/>
                  </a:lnTo>
                  <a:lnTo>
                    <a:pt x="14600374" y="0"/>
                  </a:lnTo>
                  <a:lnTo>
                    <a:pt x="14637713" y="3694"/>
                  </a:lnTo>
                  <a:lnTo>
                    <a:pt x="14706063" y="32006"/>
                  </a:lnTo>
                  <a:lnTo>
                    <a:pt x="14758868" y="84810"/>
                  </a:lnTo>
                  <a:lnTo>
                    <a:pt x="14787180" y="153161"/>
                  </a:lnTo>
                  <a:lnTo>
                    <a:pt x="14790874" y="190499"/>
                  </a:lnTo>
                  <a:lnTo>
                    <a:pt x="14790874" y="1261461"/>
                  </a:lnTo>
                  <a:lnTo>
                    <a:pt x="14776374" y="1334362"/>
                  </a:lnTo>
                  <a:lnTo>
                    <a:pt x="14735077" y="1396165"/>
                  </a:lnTo>
                  <a:lnTo>
                    <a:pt x="14673275" y="1437460"/>
                  </a:lnTo>
                  <a:lnTo>
                    <a:pt x="14600378" y="1451961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5"/>
            <p:cNvSpPr txBox="1"/>
            <p:nvPr/>
          </p:nvSpPr>
          <p:spPr>
            <a:xfrm>
              <a:off x="1913964" y="1365077"/>
              <a:ext cx="1211621" cy="423834"/>
            </a:xfrm>
            <a:prstGeom prst="rect">
              <a:avLst/>
            </a:prstGeom>
            <a:solidFill>
              <a:srgbClr val="81A6EF"/>
            </a:solidFill>
            <a:ln>
              <a:noFill/>
            </a:ln>
          </p:spPr>
          <p:txBody>
            <a:bodyPr vert="horz" wrap="square" lIns="0" tIns="84455" rIns="0" bIns="0" rtlCol="0">
              <a:spAutoFit/>
            </a:bodyPr>
            <a:lstStyle/>
            <a:p>
              <a:pPr marL="179705">
                <a:lnSpc>
                  <a:spcPct val="100000"/>
                </a:lnSpc>
                <a:spcBef>
                  <a:spcPts val="665"/>
                </a:spcBef>
              </a:pPr>
              <a:r>
                <a:rPr lang="ko-KR" altLang="en-US" sz="2200" dirty="0" smtClean="0">
                  <a:solidFill>
                    <a:srgbClr val="FFFFFF"/>
                  </a:solidFill>
                  <a:latin typeface="Calibri"/>
                  <a:ea typeface="Tmon몬소리 Black" panose="02000A03000000000000"/>
                  <a:cs typeface="Calibri"/>
                </a:rPr>
                <a:t>한계점</a:t>
              </a:r>
              <a:endParaRPr sz="2200" dirty="0">
                <a:solidFill>
                  <a:srgbClr val="FFFFFF"/>
                </a:solidFill>
                <a:latin typeface="Calibri"/>
                <a:ea typeface="Tmon몬소리 Black" panose="02000A03000000000000"/>
                <a:cs typeface="Calibri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2C00749-2AEC-5AF2-9E2D-9B61497F230C}"/>
                </a:ext>
              </a:extLst>
            </p:cNvPr>
            <p:cNvSpPr/>
            <p:nvPr/>
          </p:nvSpPr>
          <p:spPr>
            <a:xfrm>
              <a:off x="1833974" y="1780953"/>
              <a:ext cx="9100400" cy="1216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400" b="1" dirty="0" smtClean="0">
                  <a:solidFill>
                    <a:srgbClr val="6383EC"/>
                  </a:solidFill>
                </a:rPr>
                <a:t>1. </a:t>
              </a:r>
              <a:r>
                <a:rPr lang="ko-KR" altLang="en-US" sz="1400" b="1" dirty="0" smtClean="0">
                  <a:solidFill>
                    <a:srgbClr val="6383EC"/>
                  </a:solidFill>
                </a:rPr>
                <a:t>데이터의 한계</a:t>
              </a:r>
              <a:endParaRPr lang="en-US" altLang="ko-KR" sz="1400" b="1" dirty="0" smtClean="0">
                <a:solidFill>
                  <a:srgbClr val="6383EC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개인 정보로 인해 단독주택이나 다가구 빌라 등의 호실 별 에너지 사용량 데이터는 얻을 수가 없었고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상가건물이나 아파트 전체의 등의 집합 건물 전체의 사용량 데이터만 제공받을 수 있었다</a:t>
              </a: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 </a:t>
              </a: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이로 인해 </a:t>
              </a:r>
              <a:r>
                <a:rPr lang="ko-KR" altLang="en-US" sz="12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히스토리</a:t>
              </a: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테이블의 데이터로 평균 에너지 사용량을 구할 때의 값이 높아져 버렸다</a:t>
              </a: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</a:t>
              </a:r>
              <a:endPara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778372" y="5052766"/>
            <a:ext cx="9184723" cy="1216839"/>
            <a:chOff x="1659406" y="2997113"/>
            <a:chExt cx="9184723" cy="1246495"/>
          </a:xfrm>
        </p:grpSpPr>
        <p:sp>
          <p:nvSpPr>
            <p:cNvPr id="38" name="object 23"/>
            <p:cNvSpPr/>
            <p:nvPr/>
          </p:nvSpPr>
          <p:spPr>
            <a:xfrm>
              <a:off x="1659406" y="3000537"/>
              <a:ext cx="9184723" cy="1212936"/>
            </a:xfrm>
            <a:custGeom>
              <a:avLst/>
              <a:gdLst/>
              <a:ahLst/>
              <a:cxnLst/>
              <a:rect l="l" t="t" r="r" b="b"/>
              <a:pathLst>
                <a:path w="14791055" h="1452245">
                  <a:moveTo>
                    <a:pt x="14600378" y="1451961"/>
                  </a:moveTo>
                  <a:lnTo>
                    <a:pt x="190496" y="1451961"/>
                  </a:lnTo>
                  <a:lnTo>
                    <a:pt x="153161" y="1448267"/>
                  </a:lnTo>
                  <a:lnTo>
                    <a:pt x="84810" y="1419955"/>
                  </a:lnTo>
                  <a:lnTo>
                    <a:pt x="32006" y="1367151"/>
                  </a:lnTo>
                  <a:lnTo>
                    <a:pt x="3694" y="1298800"/>
                  </a:lnTo>
                  <a:lnTo>
                    <a:pt x="0" y="1261461"/>
                  </a:lnTo>
                  <a:lnTo>
                    <a:pt x="0" y="190499"/>
                  </a:lnTo>
                  <a:lnTo>
                    <a:pt x="14500" y="117598"/>
                  </a:lnTo>
                  <a:lnTo>
                    <a:pt x="55796" y="55796"/>
                  </a:lnTo>
                  <a:lnTo>
                    <a:pt x="117598" y="14500"/>
                  </a:lnTo>
                  <a:lnTo>
                    <a:pt x="190499" y="0"/>
                  </a:lnTo>
                  <a:lnTo>
                    <a:pt x="14600374" y="0"/>
                  </a:lnTo>
                  <a:lnTo>
                    <a:pt x="14637713" y="3694"/>
                  </a:lnTo>
                  <a:lnTo>
                    <a:pt x="14706063" y="32006"/>
                  </a:lnTo>
                  <a:lnTo>
                    <a:pt x="14758868" y="84810"/>
                  </a:lnTo>
                  <a:lnTo>
                    <a:pt x="14787180" y="153161"/>
                  </a:lnTo>
                  <a:lnTo>
                    <a:pt x="14790874" y="190499"/>
                  </a:lnTo>
                  <a:lnTo>
                    <a:pt x="14790874" y="1261461"/>
                  </a:lnTo>
                  <a:lnTo>
                    <a:pt x="14776374" y="1334362"/>
                  </a:lnTo>
                  <a:lnTo>
                    <a:pt x="14735077" y="1396165"/>
                  </a:lnTo>
                  <a:lnTo>
                    <a:pt x="14673275" y="1437460"/>
                  </a:lnTo>
                  <a:lnTo>
                    <a:pt x="14600378" y="1451961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2C00749-2AEC-5AF2-9E2D-9B61497F230C}"/>
                </a:ext>
              </a:extLst>
            </p:cNvPr>
            <p:cNvSpPr/>
            <p:nvPr/>
          </p:nvSpPr>
          <p:spPr>
            <a:xfrm>
              <a:off x="1659407" y="2997113"/>
              <a:ext cx="9100400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400" b="1" dirty="0" smtClean="0">
                  <a:solidFill>
                    <a:srgbClr val="6383EC"/>
                  </a:solidFill>
                </a:rPr>
                <a:t> 2. OCR </a:t>
              </a:r>
              <a:r>
                <a:rPr lang="ko-KR" altLang="en-US" sz="1400" b="1" dirty="0" smtClean="0">
                  <a:solidFill>
                    <a:srgbClr val="6383EC"/>
                  </a:solidFill>
                </a:rPr>
                <a:t>이미지 인식</a:t>
              </a:r>
              <a:endParaRPr lang="en-US" altLang="ko-KR" sz="1400" b="1" dirty="0" smtClean="0">
                <a:solidFill>
                  <a:srgbClr val="6383EC"/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처음부터 고지서 데이터를 학습시켜 인식률을 높이고 싶었지만 기술적인 한계가 있었다</a:t>
              </a: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이에 이미지 </a:t>
              </a:r>
              <a:r>
                <a:rPr lang="ko-KR" altLang="en-US" sz="1200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전처리를</a:t>
              </a: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진행하는 방식을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사용해 인식률을 높이고자 했고 이 과정에서 자동으로 원근 변환을 적용하려 했으나</a:t>
              </a:r>
              <a:endPara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 명함과 달리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고지서의 이미지가 흰색이 아니기에 꼭지점을 잘 찾지 못했고 그로 인해 구현하지 못했다</a:t>
              </a: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763040" y="1383848"/>
            <a:ext cx="9192389" cy="1636770"/>
            <a:chOff x="1772647" y="1365077"/>
            <a:chExt cx="9192389" cy="1636770"/>
          </a:xfrm>
        </p:grpSpPr>
        <p:sp>
          <p:nvSpPr>
            <p:cNvPr id="45" name="object 23"/>
            <p:cNvSpPr/>
            <p:nvPr/>
          </p:nvSpPr>
          <p:spPr>
            <a:xfrm>
              <a:off x="1772647" y="1788911"/>
              <a:ext cx="9192389" cy="1212936"/>
            </a:xfrm>
            <a:custGeom>
              <a:avLst/>
              <a:gdLst/>
              <a:ahLst/>
              <a:cxnLst/>
              <a:rect l="l" t="t" r="r" b="b"/>
              <a:pathLst>
                <a:path w="14791055" h="1452245">
                  <a:moveTo>
                    <a:pt x="14600378" y="1451961"/>
                  </a:moveTo>
                  <a:lnTo>
                    <a:pt x="190496" y="1451961"/>
                  </a:lnTo>
                  <a:lnTo>
                    <a:pt x="153161" y="1448267"/>
                  </a:lnTo>
                  <a:lnTo>
                    <a:pt x="84810" y="1419955"/>
                  </a:lnTo>
                  <a:lnTo>
                    <a:pt x="32006" y="1367151"/>
                  </a:lnTo>
                  <a:lnTo>
                    <a:pt x="3694" y="1298800"/>
                  </a:lnTo>
                  <a:lnTo>
                    <a:pt x="0" y="1261461"/>
                  </a:lnTo>
                  <a:lnTo>
                    <a:pt x="0" y="190499"/>
                  </a:lnTo>
                  <a:lnTo>
                    <a:pt x="14500" y="117598"/>
                  </a:lnTo>
                  <a:lnTo>
                    <a:pt x="55796" y="55796"/>
                  </a:lnTo>
                  <a:lnTo>
                    <a:pt x="117598" y="14500"/>
                  </a:lnTo>
                  <a:lnTo>
                    <a:pt x="190499" y="0"/>
                  </a:lnTo>
                  <a:lnTo>
                    <a:pt x="14600374" y="0"/>
                  </a:lnTo>
                  <a:lnTo>
                    <a:pt x="14637713" y="3694"/>
                  </a:lnTo>
                  <a:lnTo>
                    <a:pt x="14706063" y="32006"/>
                  </a:lnTo>
                  <a:lnTo>
                    <a:pt x="14758868" y="84810"/>
                  </a:lnTo>
                  <a:lnTo>
                    <a:pt x="14787180" y="153161"/>
                  </a:lnTo>
                  <a:lnTo>
                    <a:pt x="14790874" y="190499"/>
                  </a:lnTo>
                  <a:lnTo>
                    <a:pt x="14790874" y="1261461"/>
                  </a:lnTo>
                  <a:lnTo>
                    <a:pt x="14776374" y="1334362"/>
                  </a:lnTo>
                  <a:lnTo>
                    <a:pt x="14735077" y="1396165"/>
                  </a:lnTo>
                  <a:lnTo>
                    <a:pt x="14673275" y="1437460"/>
                  </a:lnTo>
                  <a:lnTo>
                    <a:pt x="14600378" y="1451961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5"/>
            <p:cNvSpPr txBox="1"/>
            <p:nvPr/>
          </p:nvSpPr>
          <p:spPr>
            <a:xfrm>
              <a:off x="1913964" y="1365077"/>
              <a:ext cx="1211621" cy="423834"/>
            </a:xfrm>
            <a:prstGeom prst="rect">
              <a:avLst/>
            </a:prstGeom>
            <a:solidFill>
              <a:srgbClr val="FF898C"/>
            </a:solidFill>
            <a:ln>
              <a:noFill/>
            </a:ln>
          </p:spPr>
          <p:txBody>
            <a:bodyPr vert="horz" wrap="square" lIns="0" tIns="84455" rIns="0" bIns="0" rtlCol="0">
              <a:spAutoFit/>
            </a:bodyPr>
            <a:lstStyle/>
            <a:p>
              <a:pPr marL="179705">
                <a:lnSpc>
                  <a:spcPct val="100000"/>
                </a:lnSpc>
                <a:spcBef>
                  <a:spcPts val="665"/>
                </a:spcBef>
              </a:pPr>
              <a:r>
                <a:rPr lang="ko-KR" altLang="en-US" sz="2200" dirty="0" smtClean="0">
                  <a:solidFill>
                    <a:srgbClr val="FFFFFF"/>
                  </a:solidFill>
                  <a:latin typeface="Calibri"/>
                  <a:ea typeface="Tmon몬소리 Black" panose="02000A03000000000000"/>
                  <a:cs typeface="Calibri"/>
                </a:rPr>
                <a:t>보완점</a:t>
              </a:r>
              <a:endParaRPr sz="2200" dirty="0">
                <a:solidFill>
                  <a:srgbClr val="FFFFFF"/>
                </a:solidFill>
                <a:latin typeface="Calibri"/>
                <a:ea typeface="Tmon몬소리 Black" panose="02000A03000000000000"/>
                <a:cs typeface="Calibri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2C00749-2AEC-5AF2-9E2D-9B61497F230C}"/>
                </a:ext>
              </a:extLst>
            </p:cNvPr>
            <p:cNvSpPr/>
            <p:nvPr/>
          </p:nvSpPr>
          <p:spPr>
            <a:xfrm>
              <a:off x="1833974" y="1837515"/>
              <a:ext cx="9100400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400" b="1" dirty="0" smtClean="0">
                  <a:solidFill>
                    <a:srgbClr val="FF898C"/>
                  </a:solidFill>
                </a:rPr>
                <a:t>1. </a:t>
              </a:r>
              <a:r>
                <a:rPr lang="ko-KR" altLang="en-US" sz="1400" b="1" dirty="0" smtClean="0">
                  <a:solidFill>
                    <a:srgbClr val="FF898C"/>
                  </a:solidFill>
                </a:rPr>
                <a:t>메인 페이지의 차별성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시간상의 문제로 탄소배출량 비교 페이지와 메인</a:t>
              </a: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유저 평균 탄소 배출량</a:t>
              </a: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페이지의 </a:t>
              </a: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UI</a:t>
              </a: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를 유사하게 구현했는데</a:t>
              </a:r>
              <a:endPara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실시간으로 업데이트 또는 비동기로 업데이트해 상시 모니터링이 </a:t>
              </a:r>
              <a:r>
                <a:rPr lang="ko-KR" alt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가능하도록 등의 기능을 추가해 차별성을 더하고 싶다</a:t>
              </a:r>
              <a:r>
                <a:rPr lang="en-US" altLang="ko-KR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</p:txBody>
        </p:sp>
      </p:grpSp>
      <p:sp>
        <p:nvSpPr>
          <p:cNvPr id="51" name="object 19"/>
          <p:cNvSpPr/>
          <p:nvPr/>
        </p:nvSpPr>
        <p:spPr>
          <a:xfrm>
            <a:off x="1498862" y="1081814"/>
            <a:ext cx="9766169" cy="5488669"/>
          </a:xfrm>
          <a:custGeom>
            <a:avLst/>
            <a:gdLst/>
            <a:ahLst/>
            <a:cxnLst/>
            <a:rect l="l" t="t" r="r" b="b"/>
            <a:pathLst>
              <a:path w="16221075" h="8239125">
                <a:moveTo>
                  <a:pt x="15744825" y="8239124"/>
                </a:moveTo>
                <a:lnTo>
                  <a:pt x="485774" y="8239124"/>
                </a:lnTo>
                <a:lnTo>
                  <a:pt x="437762" y="8236747"/>
                </a:lnTo>
                <a:lnTo>
                  <a:pt x="390562" y="8229704"/>
                </a:lnTo>
                <a:lnTo>
                  <a:pt x="344494" y="8218127"/>
                </a:lnTo>
                <a:lnTo>
                  <a:pt x="299876" y="8202147"/>
                </a:lnTo>
                <a:lnTo>
                  <a:pt x="257028" y="8181897"/>
                </a:lnTo>
                <a:lnTo>
                  <a:pt x="216266" y="8157508"/>
                </a:lnTo>
                <a:lnTo>
                  <a:pt x="177911" y="8129114"/>
                </a:lnTo>
                <a:lnTo>
                  <a:pt x="142280" y="8096844"/>
                </a:lnTo>
                <a:lnTo>
                  <a:pt x="110010" y="8061213"/>
                </a:lnTo>
                <a:lnTo>
                  <a:pt x="81615" y="8022857"/>
                </a:lnTo>
                <a:lnTo>
                  <a:pt x="57227" y="7982096"/>
                </a:lnTo>
                <a:lnTo>
                  <a:pt x="36977" y="7939247"/>
                </a:lnTo>
                <a:lnTo>
                  <a:pt x="20997" y="7894630"/>
                </a:lnTo>
                <a:lnTo>
                  <a:pt x="9420" y="7848562"/>
                </a:lnTo>
                <a:lnTo>
                  <a:pt x="2377" y="7801362"/>
                </a:lnTo>
                <a:lnTo>
                  <a:pt x="0" y="7753349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5744824" y="0"/>
                </a:lnTo>
                <a:lnTo>
                  <a:pt x="15792837" y="2377"/>
                </a:lnTo>
                <a:lnTo>
                  <a:pt x="15840036" y="9420"/>
                </a:lnTo>
                <a:lnTo>
                  <a:pt x="15886104" y="20997"/>
                </a:lnTo>
                <a:lnTo>
                  <a:pt x="15930722" y="36977"/>
                </a:lnTo>
                <a:lnTo>
                  <a:pt x="15973571" y="57227"/>
                </a:lnTo>
                <a:lnTo>
                  <a:pt x="16014332" y="81615"/>
                </a:lnTo>
                <a:lnTo>
                  <a:pt x="16052687" y="110010"/>
                </a:lnTo>
                <a:lnTo>
                  <a:pt x="16088318" y="142280"/>
                </a:lnTo>
                <a:lnTo>
                  <a:pt x="16120588" y="177911"/>
                </a:lnTo>
                <a:lnTo>
                  <a:pt x="16148983" y="216266"/>
                </a:lnTo>
                <a:lnTo>
                  <a:pt x="16173372" y="257028"/>
                </a:lnTo>
                <a:lnTo>
                  <a:pt x="16193622" y="299876"/>
                </a:lnTo>
                <a:lnTo>
                  <a:pt x="16209602" y="344494"/>
                </a:lnTo>
                <a:lnTo>
                  <a:pt x="16220777" y="388962"/>
                </a:lnTo>
                <a:lnTo>
                  <a:pt x="16220777" y="7850162"/>
                </a:lnTo>
                <a:lnTo>
                  <a:pt x="16209602" y="7894630"/>
                </a:lnTo>
                <a:lnTo>
                  <a:pt x="16193622" y="7939247"/>
                </a:lnTo>
                <a:lnTo>
                  <a:pt x="16173372" y="7982096"/>
                </a:lnTo>
                <a:lnTo>
                  <a:pt x="16148983" y="8022857"/>
                </a:lnTo>
                <a:lnTo>
                  <a:pt x="16120588" y="8061213"/>
                </a:lnTo>
                <a:lnTo>
                  <a:pt x="16088318" y="8096844"/>
                </a:lnTo>
                <a:lnTo>
                  <a:pt x="16052687" y="8129114"/>
                </a:lnTo>
                <a:lnTo>
                  <a:pt x="16014332" y="8157508"/>
                </a:lnTo>
                <a:lnTo>
                  <a:pt x="15973571" y="8181897"/>
                </a:lnTo>
                <a:lnTo>
                  <a:pt x="15930722" y="8202147"/>
                </a:lnTo>
                <a:lnTo>
                  <a:pt x="15886104" y="8218127"/>
                </a:lnTo>
                <a:lnTo>
                  <a:pt x="15840036" y="8229704"/>
                </a:lnTo>
                <a:lnTo>
                  <a:pt x="15792837" y="8236747"/>
                </a:lnTo>
                <a:lnTo>
                  <a:pt x="15744825" y="8239124"/>
                </a:lnTo>
                <a:close/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마우스"/>
          <p:cNvGrpSpPr/>
          <p:nvPr/>
        </p:nvGrpSpPr>
        <p:grpSpPr>
          <a:xfrm>
            <a:off x="364346" y="1573867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41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2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3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0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29085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4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4553224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마치며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발전 계획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4619134" y="512093"/>
            <a:ext cx="7106913" cy="25235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자유형 64"/>
          <p:cNvSpPr/>
          <p:nvPr/>
        </p:nvSpPr>
        <p:spPr>
          <a:xfrm>
            <a:off x="4900514" y="1597363"/>
            <a:ext cx="2719932" cy="3198805"/>
          </a:xfrm>
          <a:custGeom>
            <a:avLst/>
            <a:gdLst>
              <a:gd name="connsiteX0" fmla="*/ 775504 w 1979271"/>
              <a:gd name="connsiteY0" fmla="*/ 0 h 2708476"/>
              <a:gd name="connsiteX1" fmla="*/ 0 w 1979271"/>
              <a:gd name="connsiteY1" fmla="*/ 2176041 h 2708476"/>
              <a:gd name="connsiteX2" fmla="*/ 1794076 w 1979271"/>
              <a:gd name="connsiteY2" fmla="*/ 2708476 h 2708476"/>
              <a:gd name="connsiteX3" fmla="*/ 1979271 w 1979271"/>
              <a:gd name="connsiteY3" fmla="*/ 856527 h 2708476"/>
              <a:gd name="connsiteX4" fmla="*/ 775504 w 1979271"/>
              <a:gd name="connsiteY4" fmla="*/ 0 h 270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9271" h="2708476">
                <a:moveTo>
                  <a:pt x="775504" y="0"/>
                </a:moveTo>
                <a:lnTo>
                  <a:pt x="0" y="2176041"/>
                </a:lnTo>
                <a:lnTo>
                  <a:pt x="1794076" y="2708476"/>
                </a:lnTo>
                <a:lnTo>
                  <a:pt x="1979271" y="856527"/>
                </a:lnTo>
                <a:lnTo>
                  <a:pt x="775504" y="0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685913" y="1205120"/>
            <a:ext cx="593421" cy="589492"/>
          </a:xfrm>
          <a:prstGeom prst="ellipse">
            <a:avLst/>
          </a:prstGeom>
          <a:solidFill>
            <a:srgbClr val="D4DEFC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540171" y="1286499"/>
            <a:ext cx="80082" cy="80082"/>
          </a:xfrm>
          <a:prstGeom prst="ellipse">
            <a:avLst/>
          </a:prstGeom>
          <a:solidFill>
            <a:srgbClr val="81A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4692814" y="4562156"/>
            <a:ext cx="80082" cy="80082"/>
          </a:xfrm>
          <a:prstGeom prst="ellipse">
            <a:avLst/>
          </a:prstGeom>
          <a:solidFill>
            <a:srgbClr val="81A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585294" y="5161443"/>
            <a:ext cx="80082" cy="80082"/>
          </a:xfrm>
          <a:prstGeom prst="ellipse">
            <a:avLst/>
          </a:prstGeom>
          <a:solidFill>
            <a:srgbClr val="81A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8004362" y="2791270"/>
            <a:ext cx="80082" cy="80082"/>
          </a:xfrm>
          <a:prstGeom prst="ellipse">
            <a:avLst/>
          </a:prstGeom>
          <a:solidFill>
            <a:srgbClr val="81A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8037666" y="2589581"/>
            <a:ext cx="31613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81A6EF"/>
                </a:solidFill>
              </a:rPr>
              <a:t>계좌 연동 기능 구현</a:t>
            </a:r>
            <a:endParaRPr lang="en-US" altLang="ko-KR" sz="1600" b="1" dirty="0" smtClean="0">
              <a:solidFill>
                <a:srgbClr val="81A6E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금융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결제원의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거래내역 조회 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API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가계부 내역이 자동으로 작성 된다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7460780" y="5186064"/>
            <a:ext cx="3596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81A6EF"/>
                </a:solidFill>
              </a:rPr>
              <a:t>기업 및 단체용 기능</a:t>
            </a:r>
            <a:endParaRPr lang="en-US" altLang="ko-KR" sz="1600" b="1" dirty="0" smtClean="0">
              <a:solidFill>
                <a:srgbClr val="81A6E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개인이 아닌 단체별 탄소 배출량 비교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자신이 속한 단체의 탄소 배출량을 확인하고 비교한다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2625523" y="1090285"/>
            <a:ext cx="28965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81A6EF"/>
                </a:solidFill>
              </a:rPr>
              <a:t>앱 구현</a:t>
            </a:r>
            <a:r>
              <a:rPr lang="en-US" altLang="ko-KR" sz="1600" b="1" dirty="0" smtClean="0">
                <a:solidFill>
                  <a:srgbClr val="81A6EF"/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React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를 활용한 애플리케이션 구현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가계부 작성과 이미지 인식의 편의성 향상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1264632" y="4622876"/>
            <a:ext cx="36151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81A6EF"/>
                </a:solidFill>
              </a:rPr>
              <a:t>가계부 공유</a:t>
            </a:r>
            <a:endParaRPr lang="en-US" altLang="ko-KR" sz="1600" b="1" dirty="0">
              <a:solidFill>
                <a:srgbClr val="81A6EF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배우자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연인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가족 과 함께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작성하는 가계부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타인과 함께 작성하고 조회 할 수 있는 공유 기능 구현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312767" y="3163081"/>
            <a:ext cx="218361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i="1" kern="0" dirty="0" err="1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CarbonBudget</a:t>
            </a:r>
            <a:endParaRPr lang="en-US" altLang="ko-KR" sz="2000" i="1" kern="0" dirty="0" smtClean="0">
              <a:ln w="9525">
                <a:noFill/>
              </a:ln>
              <a:solidFill>
                <a:srgbClr val="6383EC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endParaRPr lang="en-US" altLang="ko-KR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7451353" y="2224820"/>
            <a:ext cx="593421" cy="589492"/>
          </a:xfrm>
          <a:prstGeom prst="ellipse">
            <a:avLst/>
          </a:prstGeom>
          <a:solidFill>
            <a:srgbClr val="D4DEFC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4528383" y="3912679"/>
            <a:ext cx="593421" cy="589492"/>
          </a:xfrm>
          <a:prstGeom prst="ellipse">
            <a:avLst/>
          </a:prstGeom>
          <a:solidFill>
            <a:srgbClr val="D4DEFC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7107508" y="4546881"/>
            <a:ext cx="593421" cy="589492"/>
          </a:xfrm>
          <a:prstGeom prst="ellipse">
            <a:avLst/>
          </a:prstGeom>
          <a:solidFill>
            <a:srgbClr val="D4DEFC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42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-1" y="454379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5" name="영상"/>
          <p:cNvGrpSpPr>
            <a:grpSpLocks noChangeAspect="1"/>
          </p:cNvGrpSpPr>
          <p:nvPr/>
        </p:nvGrpSpPr>
        <p:grpSpPr bwMode="auto">
          <a:xfrm>
            <a:off x="337121" y="3331437"/>
            <a:ext cx="243433" cy="206490"/>
            <a:chOff x="3669" y="3943"/>
            <a:chExt cx="626" cy="531"/>
          </a:xfrm>
          <a:solidFill>
            <a:srgbClr val="81A6EF"/>
          </a:solidFill>
        </p:grpSpPr>
        <p:sp>
          <p:nvSpPr>
            <p:cNvPr id="4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97500" y="794018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81A6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9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noFill/>
        </p:grpSpPr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solidFill>
                <a:srgbClr val="81A6EF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solidFill>
                <a:srgbClr val="81A6E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solidFill>
                <a:srgbClr val="81A6E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solidFill>
                <a:srgbClr val="81A6E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solidFill>
                <a:srgbClr val="81A6E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solidFill>
                <a:srgbClr val="81A6EF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solidFill>
                <a:srgbClr val="81A6EF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마우스"/>
          <p:cNvGrpSpPr/>
          <p:nvPr/>
        </p:nvGrpSpPr>
        <p:grpSpPr>
          <a:xfrm>
            <a:off x="364346" y="1573867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58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9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1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2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81A6E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3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29085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1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D4C5F3C-2EB1-FAF2-832B-E89DCE79C850}"/>
              </a:ext>
            </a:extLst>
          </p:cNvPr>
          <p:cNvSpPr/>
          <p:nvPr/>
        </p:nvSpPr>
        <p:spPr>
          <a:xfrm>
            <a:off x="0" y="1073660"/>
            <a:ext cx="12192000" cy="51658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algn="ctr">
              <a:defRPr/>
            </a:pPr>
            <a:endParaRPr lang="ko-KR" altLang="en-US" sz="10000" i="1" kern="0" dirty="0">
              <a:ln w="952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6FC7B-51AC-C8BB-2FE2-BF5D82558B15}"/>
              </a:ext>
            </a:extLst>
          </p:cNvPr>
          <p:cNvSpPr txBox="1"/>
          <p:nvPr/>
        </p:nvSpPr>
        <p:spPr>
          <a:xfrm>
            <a:off x="10661715" y="6372520"/>
            <a:ext cx="163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500" b="1" kern="0" dirty="0" smtClean="0">
                <a:solidFill>
                  <a:prstClr val="white"/>
                </a:solidFill>
              </a:rPr>
              <a:t>작성자</a:t>
            </a:r>
            <a:r>
              <a:rPr lang="en-US" altLang="ko-KR" sz="1500" b="1" kern="0" dirty="0" smtClean="0">
                <a:solidFill>
                  <a:prstClr val="white"/>
                </a:solidFill>
              </a:rPr>
              <a:t>: </a:t>
            </a:r>
            <a:r>
              <a:rPr lang="ko-KR" altLang="en-US" sz="1500" b="1" kern="0" dirty="0" err="1" smtClean="0">
                <a:solidFill>
                  <a:prstClr val="white"/>
                </a:solidFill>
              </a:rPr>
              <a:t>강성준</a:t>
            </a:r>
            <a:r>
              <a:rPr lang="en-US" altLang="ko-KR" sz="1500" b="1" kern="0" dirty="0">
                <a:solidFill>
                  <a:prstClr val="white"/>
                </a:solidFill>
              </a:rPr>
              <a:t> </a:t>
            </a:r>
            <a:r>
              <a:rPr lang="en-US" altLang="ko-KR" sz="900" kern="0" dirty="0" smtClean="0">
                <a:solidFill>
                  <a:prstClr val="white"/>
                </a:solidFill>
              </a:rPr>
              <a:t>                 </a:t>
            </a:r>
          </a:p>
          <a:p>
            <a:pPr latinLnBrk="0">
              <a:defRPr/>
            </a:pPr>
            <a:r>
              <a:rPr lang="en-US" altLang="ko-KR" sz="900" kern="0" dirty="0" smtClean="0">
                <a:solidFill>
                  <a:prstClr val="white"/>
                </a:solidFill>
              </a:rPr>
              <a:t>    ggsw0415@naver.com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5383" y="3656604"/>
            <a:ext cx="367645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Q</a:t>
            </a:r>
            <a:r>
              <a:rPr lang="en-US" altLang="ko-KR" sz="80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</a:t>
            </a:r>
            <a:r>
              <a:rPr lang="en-US" altLang="ko-KR" sz="100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</a:t>
            </a:r>
            <a:endParaRPr lang="ko-KR" altLang="en-US" sz="10000" dirty="0" smtClean="0">
              <a:solidFill>
                <a:prstClr val="white">
                  <a:lumMod val="75000"/>
                </a:prstClr>
              </a:solidFill>
            </a:endParaRP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45236" y="1809945"/>
            <a:ext cx="72963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i="1" kern="0" dirty="0" smtClean="0">
                <a:ln w="952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</a:t>
            </a:r>
            <a:endParaRPr lang="ko-KR" altLang="en-US" sz="9600" i="1" kern="0" dirty="0">
              <a:ln w="952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86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0" y="39899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9" name="마우스"/>
          <p:cNvGrpSpPr/>
          <p:nvPr/>
        </p:nvGrpSpPr>
        <p:grpSpPr>
          <a:xfrm>
            <a:off x="370241" y="1659903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70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1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2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75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noFill/>
        </p:grpSpPr>
        <p:sp>
          <p:nvSpPr>
            <p:cNvPr id="7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2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8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 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주제 설명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136022" y="512085"/>
            <a:ext cx="6590025" cy="34846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668017" y="1806979"/>
            <a:ext cx="4129226" cy="1368801"/>
            <a:chOff x="1555034" y="1715311"/>
            <a:chExt cx="4129226" cy="1368801"/>
          </a:xfrm>
        </p:grpSpPr>
        <p:sp>
          <p:nvSpPr>
            <p:cNvPr id="5" name="직사각형 4"/>
            <p:cNvSpPr/>
            <p:nvPr/>
          </p:nvSpPr>
          <p:spPr>
            <a:xfrm>
              <a:off x="1555034" y="1715311"/>
              <a:ext cx="26962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383EC"/>
                  </a:solidFill>
                </a:rPr>
                <a:t>.</a:t>
              </a:r>
              <a:endParaRPr lang="ko-KR" altLang="en-US" sz="25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555034" y="2107279"/>
              <a:ext cx="26962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383EC"/>
                  </a:solidFill>
                </a:rPr>
                <a:t>.</a:t>
              </a:r>
              <a:endParaRPr lang="ko-KR" altLang="en-US" sz="25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555034" y="2525590"/>
              <a:ext cx="26962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6383EC"/>
                  </a:solidFill>
                </a:rPr>
                <a:t>.</a:t>
              </a:r>
              <a:endParaRPr lang="ko-KR" altLang="en-US" sz="25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704103" y="1745284"/>
              <a:ext cx="3980157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사용자가 가계부 작성</a:t>
              </a:r>
              <a:r>
                <a:rPr lang="en-US" altLang="ko-KR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작성 내역을 토대로 탄소 배출량  계산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사용자 별 탄소 배출량 비교</a:t>
              </a:r>
              <a:endPara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12318" y="1175251"/>
            <a:ext cx="6096000" cy="492196"/>
            <a:chOff x="838546" y="1259763"/>
            <a:chExt cx="6096000" cy="492196"/>
          </a:xfrm>
        </p:grpSpPr>
        <p:sp>
          <p:nvSpPr>
            <p:cNvPr id="4" name="직사각형 3"/>
            <p:cNvSpPr/>
            <p:nvPr/>
          </p:nvSpPr>
          <p:spPr>
            <a:xfrm>
              <a:off x="838546" y="1259763"/>
              <a:ext cx="6096000" cy="4770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ko-KR" altLang="en-US" sz="2500" b="1" spc="-19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/>
                  <a:cs typeface="Trebuchet MS"/>
                </a:rPr>
                <a:t>가계부  </a:t>
              </a:r>
              <a:r>
                <a:rPr lang="en-US" altLang="ko-KR" sz="2500" b="1" spc="-19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/>
                  <a:cs typeface="Trebuchet MS"/>
                </a:rPr>
                <a:t>+  </a:t>
              </a:r>
              <a:r>
                <a:rPr lang="ko-KR" altLang="en-US" sz="2500" b="1" spc="-19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/>
                  <a:cs typeface="Trebuchet MS"/>
                </a:rPr>
                <a:t>캘린더  </a:t>
              </a:r>
              <a:r>
                <a:rPr lang="en-US" altLang="ko-KR" sz="2500" b="1" spc="-19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/>
                  <a:cs typeface="Trebuchet MS"/>
                </a:rPr>
                <a:t>+  </a:t>
              </a:r>
              <a:r>
                <a:rPr lang="ko-KR" altLang="en-US" sz="2500" b="1" spc="-195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/>
                  <a:cs typeface="Trebuchet MS"/>
                </a:rPr>
                <a:t>탄소 발자국</a:t>
              </a:r>
              <a:endParaRPr lang="en-US" altLang="ko-KR" sz="2500" b="1" spc="-195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58" name="object 4"/>
            <p:cNvSpPr/>
            <p:nvPr/>
          </p:nvSpPr>
          <p:spPr>
            <a:xfrm flipV="1">
              <a:off x="1731049" y="1706240"/>
              <a:ext cx="4293308" cy="45719"/>
            </a:xfrm>
            <a:custGeom>
              <a:avLst/>
              <a:gdLst/>
              <a:ahLst/>
              <a:cxnLst/>
              <a:rect l="l" t="t" r="r" b="b"/>
              <a:pathLst>
                <a:path w="5597525">
                  <a:moveTo>
                    <a:pt x="0" y="0"/>
                  </a:moveTo>
                  <a:lnTo>
                    <a:pt x="5597350" y="0"/>
                  </a:lnTo>
                </a:path>
              </a:pathLst>
            </a:custGeom>
            <a:ln w="38099">
              <a:solidFill>
                <a:srgbClr val="6383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781469" y="3427537"/>
            <a:ext cx="5267174" cy="2636786"/>
            <a:chOff x="1647062" y="3474372"/>
            <a:chExt cx="4304260" cy="2695868"/>
          </a:xfrm>
        </p:grpSpPr>
        <p:pic>
          <p:nvPicPr>
            <p:cNvPr id="1026" name="Picture 2" descr="일상에서 시작하는 재테크 – 가계부 작성의 모든 것 - 금융이 알고 싶을 때, 토스피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6265" y="3474372"/>
              <a:ext cx="4276668" cy="269586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직사각형 62"/>
            <p:cNvSpPr/>
            <p:nvPr/>
          </p:nvSpPr>
          <p:spPr>
            <a:xfrm>
              <a:off x="1647062" y="3476751"/>
              <a:ext cx="4304260" cy="2684786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781469" y="4162021"/>
            <a:ext cx="1198683" cy="1881381"/>
            <a:chOff x="57381" y="2615238"/>
            <a:chExt cx="1643231" cy="2469509"/>
          </a:xfrm>
        </p:grpSpPr>
        <p:pic>
          <p:nvPicPr>
            <p:cNvPr id="1032" name="Picture 8" descr="생활] 디지털 탄소 발자국을 줄이자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68" t="963" r="24181" b="6730"/>
            <a:stretch/>
          </p:blipFill>
          <p:spPr bwMode="auto">
            <a:xfrm>
              <a:off x="68366" y="2625679"/>
              <a:ext cx="1632246" cy="245906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직사각형 67"/>
            <p:cNvSpPr/>
            <p:nvPr/>
          </p:nvSpPr>
          <p:spPr>
            <a:xfrm>
              <a:off x="57381" y="2615238"/>
              <a:ext cx="1643231" cy="2469509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85759" y="1896567"/>
            <a:ext cx="4270945" cy="4175875"/>
            <a:chOff x="6245086" y="1845777"/>
            <a:chExt cx="4471266" cy="4325731"/>
          </a:xfrm>
        </p:grpSpPr>
        <p:pic>
          <p:nvPicPr>
            <p:cNvPr id="1042" name="Picture 18" descr="2021년 포토 달력 제작 만들기 – 고객센터 - 미리캔버스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520" y="1845777"/>
              <a:ext cx="4462832" cy="43171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6245086" y="1850266"/>
              <a:ext cx="4471266" cy="4321242"/>
            </a:xfrm>
            <a:prstGeom prst="rect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2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3747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71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주제 선정 배경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867400" y="512085"/>
            <a:ext cx="5858647" cy="117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탄소중립1.jpg (761×37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88" y="3632718"/>
            <a:ext cx="5754917" cy="269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그룹 1002"/>
          <p:cNvGrpSpPr/>
          <p:nvPr/>
        </p:nvGrpSpPr>
        <p:grpSpPr>
          <a:xfrm>
            <a:off x="1805809" y="1329123"/>
            <a:ext cx="7176842" cy="1908644"/>
            <a:chOff x="2278556" y="1436306"/>
            <a:chExt cx="12544287" cy="3241917"/>
          </a:xfrm>
        </p:grpSpPr>
        <p:grpSp>
          <p:nvGrpSpPr>
            <p:cNvPr id="114" name="그룹 1003"/>
            <p:cNvGrpSpPr/>
            <p:nvPr/>
          </p:nvGrpSpPr>
          <p:grpSpPr>
            <a:xfrm>
              <a:off x="2278556" y="1436306"/>
              <a:ext cx="12527724" cy="3241917"/>
              <a:chOff x="2278556" y="1436306"/>
              <a:chExt cx="12527724" cy="3241917"/>
            </a:xfrm>
          </p:grpSpPr>
          <p:pic>
            <p:nvPicPr>
              <p:cNvPr id="120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78556" y="1436306"/>
                <a:ext cx="12527724" cy="3241917"/>
              </a:xfrm>
              <a:prstGeom prst="rect">
                <a:avLst/>
              </a:prstGeom>
            </p:spPr>
          </p:pic>
        </p:grpSp>
        <p:grpSp>
          <p:nvGrpSpPr>
            <p:cNvPr id="115" name="그룹 1004"/>
            <p:cNvGrpSpPr/>
            <p:nvPr/>
          </p:nvGrpSpPr>
          <p:grpSpPr>
            <a:xfrm>
              <a:off x="2278556" y="2781742"/>
              <a:ext cx="12544287" cy="625259"/>
              <a:chOff x="2278556" y="2781742"/>
              <a:chExt cx="12544287" cy="625259"/>
            </a:xfrm>
          </p:grpSpPr>
          <p:grpSp>
            <p:nvGrpSpPr>
              <p:cNvPr id="116" name="그룹 1005"/>
              <p:cNvGrpSpPr/>
              <p:nvPr/>
            </p:nvGrpSpPr>
            <p:grpSpPr>
              <a:xfrm>
                <a:off x="9909354" y="2781742"/>
                <a:ext cx="4913490" cy="144307"/>
                <a:chOff x="9909354" y="2781742"/>
                <a:chExt cx="4913490" cy="144307"/>
              </a:xfrm>
            </p:grpSpPr>
            <p:pic>
              <p:nvPicPr>
                <p:cNvPr id="119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909354" y="2781742"/>
                  <a:ext cx="4913490" cy="144307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그룹 1006"/>
              <p:cNvGrpSpPr/>
              <p:nvPr/>
            </p:nvGrpSpPr>
            <p:grpSpPr>
              <a:xfrm>
                <a:off x="2278556" y="3214384"/>
                <a:ext cx="6171429" cy="192617"/>
                <a:chOff x="2278556" y="3214384"/>
                <a:chExt cx="6171429" cy="192617"/>
              </a:xfrm>
            </p:grpSpPr>
            <p:pic>
              <p:nvPicPr>
                <p:cNvPr id="118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278556" y="3214384"/>
                  <a:ext cx="6171429" cy="19261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050" name="Picture 26" descr="3월 25일부터 시행된 탄소중립기본법, 핵심은? | 그리니엄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688" y="3911693"/>
            <a:ext cx="3563279" cy="228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0" y="39899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78351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2" name="마우스"/>
          <p:cNvGrpSpPr/>
          <p:nvPr/>
        </p:nvGrpSpPr>
        <p:grpSpPr>
          <a:xfrm>
            <a:off x="370241" y="1659903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63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4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8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0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91" name="영상"/>
          <p:cNvGrpSpPr>
            <a:grpSpLocks noChangeAspect="1"/>
          </p:cNvGrpSpPr>
          <p:nvPr/>
        </p:nvGrpSpPr>
        <p:grpSpPr bwMode="auto">
          <a:xfrm>
            <a:off x="328732" y="3339826"/>
            <a:ext cx="243433" cy="206490"/>
            <a:chOff x="3669" y="3943"/>
            <a:chExt cx="626" cy="531"/>
          </a:xfrm>
          <a:noFill/>
        </p:grpSpPr>
        <p:sp>
          <p:nvSpPr>
            <p:cNvPr id="94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6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97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8" name="전구"/>
          <p:cNvGrpSpPr>
            <a:grpSpLocks noChangeAspect="1"/>
          </p:cNvGrpSpPr>
          <p:nvPr/>
        </p:nvGrpSpPr>
        <p:grpSpPr bwMode="auto">
          <a:xfrm flipH="1">
            <a:off x="362514" y="4120069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99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6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3747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주제 선정 배경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867400" y="512085"/>
            <a:ext cx="5858647" cy="117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https://www.energydaily.co.kr/news/photo/202111/123350_78078_4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1" y="1295400"/>
            <a:ext cx="3451453" cy="48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1012"/>
          <p:cNvGrpSpPr/>
          <p:nvPr/>
        </p:nvGrpSpPr>
        <p:grpSpPr>
          <a:xfrm>
            <a:off x="6365777" y="1587642"/>
            <a:ext cx="4562475" cy="1706939"/>
            <a:chOff x="2971429" y="7980538"/>
            <a:chExt cx="6171429" cy="1923810"/>
          </a:xfrm>
        </p:grpSpPr>
        <p:grpSp>
          <p:nvGrpSpPr>
            <p:cNvPr id="32" name="그룹 1013"/>
            <p:cNvGrpSpPr/>
            <p:nvPr/>
          </p:nvGrpSpPr>
          <p:grpSpPr>
            <a:xfrm>
              <a:off x="2971429" y="7980538"/>
              <a:ext cx="6171429" cy="1916724"/>
              <a:chOff x="2971429" y="7980538"/>
              <a:chExt cx="6171429" cy="1916724"/>
            </a:xfrm>
          </p:grpSpPr>
          <p:pic>
            <p:nvPicPr>
              <p:cNvPr id="35" name="Object 3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71429" y="7980538"/>
                <a:ext cx="6171429" cy="1916724"/>
              </a:xfrm>
              <a:prstGeom prst="rect">
                <a:avLst/>
              </a:prstGeom>
            </p:spPr>
          </p:pic>
        </p:grpSp>
        <p:grpSp>
          <p:nvGrpSpPr>
            <p:cNvPr id="33" name="그룹 1014"/>
            <p:cNvGrpSpPr/>
            <p:nvPr/>
          </p:nvGrpSpPr>
          <p:grpSpPr>
            <a:xfrm>
              <a:off x="2990476" y="8385560"/>
              <a:ext cx="4477965" cy="800000"/>
              <a:chOff x="2990476" y="8385560"/>
              <a:chExt cx="4477965" cy="800000"/>
            </a:xfrm>
          </p:grpSpPr>
          <p:pic>
            <p:nvPicPr>
              <p:cNvPr id="34" name="Object 3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90476" y="8385560"/>
                <a:ext cx="4477965" cy="800000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http://www.yc-j.kr/news/photo/202109/20059_25546_163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5" b="12567"/>
          <a:stretch/>
        </p:blipFill>
        <p:spPr bwMode="auto">
          <a:xfrm>
            <a:off x="6379858" y="3545279"/>
            <a:ext cx="3776120" cy="262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0" y="39899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4479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0" name="마우스"/>
          <p:cNvGrpSpPr/>
          <p:nvPr/>
        </p:nvGrpSpPr>
        <p:grpSpPr>
          <a:xfrm>
            <a:off x="370241" y="1659903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41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2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3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4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5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6" name="영상"/>
          <p:cNvGrpSpPr>
            <a:grpSpLocks noChangeAspect="1"/>
          </p:cNvGrpSpPr>
          <p:nvPr/>
        </p:nvGrpSpPr>
        <p:grpSpPr bwMode="auto">
          <a:xfrm>
            <a:off x="328732" y="3323048"/>
            <a:ext cx="243433" cy="206490"/>
            <a:chOff x="3669" y="3943"/>
            <a:chExt cx="626" cy="531"/>
          </a:xfrm>
          <a:noFill/>
        </p:grpSpPr>
        <p:sp>
          <p:nvSpPr>
            <p:cNvPr id="47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9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0" name="전구"/>
          <p:cNvGrpSpPr>
            <a:grpSpLocks noChangeAspect="1"/>
          </p:cNvGrpSpPr>
          <p:nvPr/>
        </p:nvGrpSpPr>
        <p:grpSpPr bwMode="auto">
          <a:xfrm flipH="1">
            <a:off x="362514" y="4111680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8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3747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7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주제 선정 배경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867400" y="512085"/>
            <a:ext cx="5858647" cy="117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3180" y="1763271"/>
            <a:ext cx="7273196" cy="2093291"/>
          </a:xfrm>
          <a:prstGeom prst="rect">
            <a:avLst/>
          </a:prstGeom>
        </p:spPr>
      </p:pic>
      <p:sp>
        <p:nvSpPr>
          <p:cNvPr id="42" name="object 13"/>
          <p:cNvSpPr/>
          <p:nvPr/>
        </p:nvSpPr>
        <p:spPr>
          <a:xfrm>
            <a:off x="1721215" y="1757292"/>
            <a:ext cx="7477125" cy="2099270"/>
          </a:xfrm>
          <a:custGeom>
            <a:avLst/>
            <a:gdLst/>
            <a:ahLst/>
            <a:cxnLst/>
            <a:rect l="l" t="t" r="r" b="b"/>
            <a:pathLst>
              <a:path w="16221075" h="8239125">
                <a:moveTo>
                  <a:pt x="15744824" y="8239124"/>
                </a:moveTo>
                <a:lnTo>
                  <a:pt x="485774" y="8239124"/>
                </a:lnTo>
                <a:lnTo>
                  <a:pt x="437762" y="8236747"/>
                </a:lnTo>
                <a:lnTo>
                  <a:pt x="390562" y="8229704"/>
                </a:lnTo>
                <a:lnTo>
                  <a:pt x="344494" y="8218127"/>
                </a:lnTo>
                <a:lnTo>
                  <a:pt x="299876" y="8202147"/>
                </a:lnTo>
                <a:lnTo>
                  <a:pt x="257028" y="8181897"/>
                </a:lnTo>
                <a:lnTo>
                  <a:pt x="216266" y="8157508"/>
                </a:lnTo>
                <a:lnTo>
                  <a:pt x="177911" y="8129113"/>
                </a:lnTo>
                <a:lnTo>
                  <a:pt x="142280" y="8096844"/>
                </a:lnTo>
                <a:lnTo>
                  <a:pt x="110010" y="8061213"/>
                </a:lnTo>
                <a:lnTo>
                  <a:pt x="81615" y="8022857"/>
                </a:lnTo>
                <a:lnTo>
                  <a:pt x="57227" y="7982096"/>
                </a:lnTo>
                <a:lnTo>
                  <a:pt x="36977" y="7939247"/>
                </a:lnTo>
                <a:lnTo>
                  <a:pt x="20997" y="7894630"/>
                </a:lnTo>
                <a:lnTo>
                  <a:pt x="9420" y="7848562"/>
                </a:lnTo>
                <a:lnTo>
                  <a:pt x="2377" y="7801362"/>
                </a:lnTo>
                <a:lnTo>
                  <a:pt x="0" y="7753349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5744824" y="0"/>
                </a:lnTo>
                <a:lnTo>
                  <a:pt x="15792837" y="2377"/>
                </a:lnTo>
                <a:lnTo>
                  <a:pt x="15840036" y="9420"/>
                </a:lnTo>
                <a:lnTo>
                  <a:pt x="15886104" y="20997"/>
                </a:lnTo>
                <a:lnTo>
                  <a:pt x="15930722" y="36977"/>
                </a:lnTo>
                <a:lnTo>
                  <a:pt x="15973571" y="57227"/>
                </a:lnTo>
                <a:lnTo>
                  <a:pt x="16014332" y="81615"/>
                </a:lnTo>
                <a:lnTo>
                  <a:pt x="16052687" y="110010"/>
                </a:lnTo>
                <a:lnTo>
                  <a:pt x="16088318" y="142280"/>
                </a:lnTo>
                <a:lnTo>
                  <a:pt x="16120588" y="177911"/>
                </a:lnTo>
                <a:lnTo>
                  <a:pt x="16148983" y="216266"/>
                </a:lnTo>
                <a:lnTo>
                  <a:pt x="16173372" y="257028"/>
                </a:lnTo>
                <a:lnTo>
                  <a:pt x="16193622" y="299877"/>
                </a:lnTo>
                <a:lnTo>
                  <a:pt x="16209602" y="344494"/>
                </a:lnTo>
                <a:lnTo>
                  <a:pt x="16220777" y="388962"/>
                </a:lnTo>
                <a:lnTo>
                  <a:pt x="16220777" y="7850162"/>
                </a:lnTo>
                <a:lnTo>
                  <a:pt x="16209602" y="7894630"/>
                </a:lnTo>
                <a:lnTo>
                  <a:pt x="16193622" y="7939247"/>
                </a:lnTo>
                <a:lnTo>
                  <a:pt x="16173372" y="7982096"/>
                </a:lnTo>
                <a:lnTo>
                  <a:pt x="16148983" y="8022857"/>
                </a:lnTo>
                <a:lnTo>
                  <a:pt x="16120588" y="8061213"/>
                </a:lnTo>
                <a:lnTo>
                  <a:pt x="16088318" y="8096844"/>
                </a:lnTo>
                <a:lnTo>
                  <a:pt x="16052687" y="8129113"/>
                </a:lnTo>
                <a:lnTo>
                  <a:pt x="16014332" y="8157508"/>
                </a:lnTo>
                <a:lnTo>
                  <a:pt x="15973571" y="8181897"/>
                </a:lnTo>
                <a:lnTo>
                  <a:pt x="15930722" y="8202147"/>
                </a:lnTo>
                <a:lnTo>
                  <a:pt x="15886104" y="8218127"/>
                </a:lnTo>
                <a:lnTo>
                  <a:pt x="15840036" y="8229704"/>
                </a:lnTo>
                <a:lnTo>
                  <a:pt x="15792837" y="8236747"/>
                </a:lnTo>
                <a:lnTo>
                  <a:pt x="15744824" y="823912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그룹 5"/>
          <p:cNvGrpSpPr/>
          <p:nvPr/>
        </p:nvGrpSpPr>
        <p:grpSpPr>
          <a:xfrm>
            <a:off x="7541028" y="4120069"/>
            <a:ext cx="3943350" cy="2081679"/>
            <a:chOff x="8055378" y="4143925"/>
            <a:chExt cx="3943350" cy="2081679"/>
          </a:xfrm>
        </p:grpSpPr>
        <p:pic>
          <p:nvPicPr>
            <p:cNvPr id="4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5378" y="4143925"/>
              <a:ext cx="3943350" cy="2081679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342525" y="5663684"/>
              <a:ext cx="305083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보이지 않는 것을 실천하기 어렵다</a:t>
              </a:r>
              <a:endPara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3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0" y="39899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4479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6" name="마우스"/>
          <p:cNvGrpSpPr/>
          <p:nvPr/>
        </p:nvGrpSpPr>
        <p:grpSpPr>
          <a:xfrm>
            <a:off x="370241" y="1659903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5" name="영상"/>
          <p:cNvGrpSpPr>
            <a:grpSpLocks noChangeAspect="1"/>
          </p:cNvGrpSpPr>
          <p:nvPr/>
        </p:nvGrpSpPr>
        <p:grpSpPr bwMode="auto">
          <a:xfrm>
            <a:off x="328732" y="3323048"/>
            <a:ext cx="243433" cy="206490"/>
            <a:chOff x="3669" y="3943"/>
            <a:chExt cx="626" cy="531"/>
          </a:xfrm>
          <a:noFill/>
        </p:grpSpPr>
        <p:sp>
          <p:nvSpPr>
            <p:cNvPr id="46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9" name="전구"/>
          <p:cNvGrpSpPr>
            <a:grpSpLocks noChangeAspect="1"/>
          </p:cNvGrpSpPr>
          <p:nvPr/>
        </p:nvGrpSpPr>
        <p:grpSpPr bwMode="auto">
          <a:xfrm flipH="1">
            <a:off x="362514" y="4111680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3747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208E92C2-0B62-FF09-E068-C95F861C4B6F}"/>
              </a:ext>
            </a:extLst>
          </p:cNvPr>
          <p:cNvSpPr txBox="1"/>
          <p:nvPr/>
        </p:nvSpPr>
        <p:spPr>
          <a:xfrm>
            <a:off x="1073553" y="24764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『</a:t>
            </a:r>
            <a:r>
              <a:rPr lang="ko-KR" altLang="en-US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주제 선정 배경 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srgbClr val="6383EC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』</a:t>
            </a:r>
            <a:r>
              <a:rPr lang="en-US" altLang="ko-KR" sz="2400" i="1" kern="0" dirty="0" smtClean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  <a:p>
            <a:pPr>
              <a:defRPr/>
            </a:pP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  </a:t>
            </a:r>
            <a:r>
              <a:rPr lang="en-US" altLang="ko-KR" sz="800" kern="0" dirty="0" err="1" smtClean="0">
                <a:solidFill>
                  <a:prstClr val="white">
                    <a:lumMod val="75000"/>
                  </a:prstClr>
                </a:solidFill>
              </a:rPr>
              <a:t>carbonBudget</a:t>
            </a:r>
            <a:r>
              <a:rPr lang="en-US" altLang="ko-KR" sz="800" kern="0" dirty="0" smtClean="0">
                <a:solidFill>
                  <a:prstClr val="white">
                    <a:lumMod val="75000"/>
                  </a:prstClr>
                </a:solidFill>
              </a:rPr>
              <a:t> project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6182547-442E-0C45-4F97-9CF7CB89711C}"/>
              </a:ext>
            </a:extLst>
          </p:cNvPr>
          <p:cNvCxnSpPr>
            <a:cxnSpLocks/>
          </p:cNvCxnSpPr>
          <p:nvPr/>
        </p:nvCxnSpPr>
        <p:spPr>
          <a:xfrm flipV="1">
            <a:off x="5867400" y="512085"/>
            <a:ext cx="5858647" cy="11790"/>
          </a:xfrm>
          <a:prstGeom prst="line">
            <a:avLst/>
          </a:prstGeom>
          <a:ln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1005"/>
          <p:cNvGrpSpPr/>
          <p:nvPr/>
        </p:nvGrpSpPr>
        <p:grpSpPr>
          <a:xfrm>
            <a:off x="2537656" y="3390359"/>
            <a:ext cx="7751263" cy="1416299"/>
            <a:chOff x="4964183" y="6339588"/>
            <a:chExt cx="9231126" cy="1682924"/>
          </a:xfrm>
        </p:grpSpPr>
        <p:pic>
          <p:nvPicPr>
            <p:cNvPr id="35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3926" y="5948236"/>
              <a:ext cx="11475543" cy="2940562"/>
            </a:xfrm>
            <a:prstGeom prst="rect">
              <a:avLst/>
            </a:prstGeom>
          </p:spPr>
        </p:pic>
        <p:pic>
          <p:nvPicPr>
            <p:cNvPr id="36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1225" y="7486013"/>
              <a:ext cx="943419" cy="1263410"/>
            </a:xfrm>
            <a:prstGeom prst="rect">
              <a:avLst/>
            </a:prstGeom>
          </p:spPr>
        </p:pic>
        <p:pic>
          <p:nvPicPr>
            <p:cNvPr id="38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99994" y="7622804"/>
              <a:ext cx="679343" cy="918095"/>
            </a:xfrm>
            <a:prstGeom prst="rect">
              <a:avLst/>
            </a:prstGeom>
          </p:spPr>
        </p:pic>
      </p:grpSp>
      <p:pic>
        <p:nvPicPr>
          <p:cNvPr id="39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3650" y="5002757"/>
            <a:ext cx="7806225" cy="7042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43" y="1538010"/>
            <a:ext cx="2737538" cy="1545533"/>
          </a:xfrm>
          <a:prstGeom prst="rect">
            <a:avLst/>
          </a:prstGeom>
        </p:spPr>
      </p:pic>
      <p:sp>
        <p:nvSpPr>
          <p:cNvPr id="37" name="사각형: 둥근 위쪽 모서리 33">
            <a:extLst>
              <a:ext uri="{FF2B5EF4-FFF2-40B4-BE49-F238E27FC236}">
                <a16:creationId xmlns:a16="http://schemas.microsoft.com/office/drawing/2014/main" id="{477F8443-DF61-AC78-0CB8-C886EB2EA4E9}"/>
              </a:ext>
            </a:extLst>
          </p:cNvPr>
          <p:cNvSpPr/>
          <p:nvPr/>
        </p:nvSpPr>
        <p:spPr>
          <a:xfrm rot="5400000">
            <a:off x="-2227582" y="2475230"/>
            <a:ext cx="5347666" cy="892503"/>
          </a:xfrm>
          <a:prstGeom prst="round2SameRect">
            <a:avLst>
              <a:gd name="adj1" fmla="val 30434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889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: 도형 32">
            <a:extLst>
              <a:ext uri="{FF2B5EF4-FFF2-40B4-BE49-F238E27FC236}">
                <a16:creationId xmlns:a16="http://schemas.microsoft.com/office/drawing/2014/main" id="{DF944017-AA9D-710B-18A4-6F4F7133184B}"/>
              </a:ext>
            </a:extLst>
          </p:cNvPr>
          <p:cNvSpPr/>
          <p:nvPr/>
        </p:nvSpPr>
        <p:spPr>
          <a:xfrm>
            <a:off x="0" y="398997"/>
            <a:ext cx="892502" cy="1042519"/>
          </a:xfrm>
          <a:custGeom>
            <a:avLst/>
            <a:gdLst>
              <a:gd name="connsiteX0" fmla="*/ 0 w 892502"/>
              <a:gd name="connsiteY0" fmla="*/ 1031750 h 1042519"/>
              <a:gd name="connsiteX1" fmla="*/ 986 w 892502"/>
              <a:gd name="connsiteY1" fmla="*/ 1041533 h 1042519"/>
              <a:gd name="connsiteX2" fmla="*/ 0 w 892502"/>
              <a:gd name="connsiteY2" fmla="*/ 1042519 h 1042519"/>
              <a:gd name="connsiteX3" fmla="*/ 1 w 892502"/>
              <a:gd name="connsiteY3" fmla="*/ 10769 h 1042519"/>
              <a:gd name="connsiteX4" fmla="*/ 202264 w 892502"/>
              <a:gd name="connsiteY4" fmla="*/ 258938 h 1042519"/>
              <a:gd name="connsiteX5" fmla="*/ 253306 w 892502"/>
              <a:gd name="connsiteY5" fmla="*/ 264083 h 1042519"/>
              <a:gd name="connsiteX6" fmla="*/ 253326 w 892502"/>
              <a:gd name="connsiteY6" fmla="*/ 264083 h 1042519"/>
              <a:gd name="connsiteX7" fmla="*/ 263099 w 892502"/>
              <a:gd name="connsiteY7" fmla="*/ 263098 h 1042519"/>
              <a:gd name="connsiteX8" fmla="*/ 264084 w 892502"/>
              <a:gd name="connsiteY8" fmla="*/ 264083 h 1042519"/>
              <a:gd name="connsiteX9" fmla="*/ 635325 w 892502"/>
              <a:gd name="connsiteY9" fmla="*/ 264083 h 1042519"/>
              <a:gd name="connsiteX10" fmla="*/ 892502 w 892502"/>
              <a:gd name="connsiteY10" fmla="*/ 521260 h 1042519"/>
              <a:gd name="connsiteX11" fmla="*/ 635325 w 892502"/>
              <a:gd name="connsiteY11" fmla="*/ 778437 h 1042519"/>
              <a:gd name="connsiteX12" fmla="*/ 264083 w 892502"/>
              <a:gd name="connsiteY12" fmla="*/ 778437 h 1042519"/>
              <a:gd name="connsiteX13" fmla="*/ 263098 w 892502"/>
              <a:gd name="connsiteY13" fmla="*/ 779421 h 1042519"/>
              <a:gd name="connsiteX14" fmla="*/ 253329 w 892502"/>
              <a:gd name="connsiteY14" fmla="*/ 778437 h 1042519"/>
              <a:gd name="connsiteX15" fmla="*/ 253301 w 892502"/>
              <a:gd name="connsiteY15" fmla="*/ 778437 h 1042519"/>
              <a:gd name="connsiteX16" fmla="*/ 202263 w 892502"/>
              <a:gd name="connsiteY16" fmla="*/ 783581 h 1042519"/>
              <a:gd name="connsiteX17" fmla="*/ 0 w 892502"/>
              <a:gd name="connsiteY17" fmla="*/ 1031750 h 1042519"/>
              <a:gd name="connsiteX18" fmla="*/ 0 w 892502"/>
              <a:gd name="connsiteY18" fmla="*/ 778436 h 1042519"/>
              <a:gd name="connsiteX19" fmla="*/ 1 w 892502"/>
              <a:gd name="connsiteY19" fmla="*/ 778436 h 1042519"/>
              <a:gd name="connsiteX20" fmla="*/ 1 w 892502"/>
              <a:gd name="connsiteY20" fmla="*/ 264083 h 1042519"/>
              <a:gd name="connsiteX21" fmla="*/ 1 w 892502"/>
              <a:gd name="connsiteY21" fmla="*/ 0 h 1042519"/>
              <a:gd name="connsiteX22" fmla="*/ 987 w 892502"/>
              <a:gd name="connsiteY22" fmla="*/ 986 h 1042519"/>
              <a:gd name="connsiteX23" fmla="*/ 1 w 892502"/>
              <a:gd name="connsiteY23" fmla="*/ 10769 h 104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2502" h="1042519">
                <a:moveTo>
                  <a:pt x="0" y="1031750"/>
                </a:moveTo>
                <a:lnTo>
                  <a:pt x="986" y="1041533"/>
                </a:lnTo>
                <a:lnTo>
                  <a:pt x="0" y="1042519"/>
                </a:lnTo>
                <a:close/>
                <a:moveTo>
                  <a:pt x="1" y="10769"/>
                </a:moveTo>
                <a:cubicBezTo>
                  <a:pt x="1" y="133183"/>
                  <a:pt x="86833" y="235317"/>
                  <a:pt x="202264" y="258938"/>
                </a:cubicBezTo>
                <a:lnTo>
                  <a:pt x="253306" y="264083"/>
                </a:lnTo>
                <a:lnTo>
                  <a:pt x="253326" y="264083"/>
                </a:lnTo>
                <a:lnTo>
                  <a:pt x="263099" y="263098"/>
                </a:lnTo>
                <a:lnTo>
                  <a:pt x="264084" y="264083"/>
                </a:lnTo>
                <a:lnTo>
                  <a:pt x="635325" y="264083"/>
                </a:lnTo>
                <a:cubicBezTo>
                  <a:pt x="777360" y="264083"/>
                  <a:pt x="892502" y="379225"/>
                  <a:pt x="892502" y="521260"/>
                </a:cubicBezTo>
                <a:cubicBezTo>
                  <a:pt x="892502" y="663295"/>
                  <a:pt x="777360" y="778437"/>
                  <a:pt x="635325" y="778437"/>
                </a:cubicBezTo>
                <a:lnTo>
                  <a:pt x="264083" y="778437"/>
                </a:lnTo>
                <a:lnTo>
                  <a:pt x="263098" y="779421"/>
                </a:lnTo>
                <a:lnTo>
                  <a:pt x="253329" y="778437"/>
                </a:lnTo>
                <a:lnTo>
                  <a:pt x="253301" y="778437"/>
                </a:lnTo>
                <a:lnTo>
                  <a:pt x="202263" y="783581"/>
                </a:lnTo>
                <a:cubicBezTo>
                  <a:pt x="86832" y="807202"/>
                  <a:pt x="0" y="909336"/>
                  <a:pt x="0" y="1031750"/>
                </a:cubicBezTo>
                <a:lnTo>
                  <a:pt x="0" y="778436"/>
                </a:lnTo>
                <a:lnTo>
                  <a:pt x="1" y="778436"/>
                </a:lnTo>
                <a:lnTo>
                  <a:pt x="1" y="264083"/>
                </a:lnTo>
                <a:close/>
                <a:moveTo>
                  <a:pt x="1" y="0"/>
                </a:moveTo>
                <a:lnTo>
                  <a:pt x="987" y="986"/>
                </a:lnTo>
                <a:lnTo>
                  <a:pt x="1" y="10769"/>
                </a:lnTo>
                <a:close/>
              </a:path>
            </a:pathLst>
          </a:custGeom>
          <a:solidFill>
            <a:srgbClr val="638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비행기">
            <a:extLst>
              <a:ext uri="{FF2B5EF4-FFF2-40B4-BE49-F238E27FC236}">
                <a16:creationId xmlns:a16="http://schemas.microsoft.com/office/drawing/2014/main" id="{13134255-8809-5B57-7568-B2EC5A6E6C8C}"/>
              </a:ext>
            </a:extLst>
          </p:cNvPr>
          <p:cNvSpPr>
            <a:spLocks/>
          </p:cNvSpPr>
          <p:nvPr/>
        </p:nvSpPr>
        <p:spPr bwMode="auto">
          <a:xfrm>
            <a:off x="355071" y="4944795"/>
            <a:ext cx="170716" cy="14941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noFill/>
          <a:ln w="0">
            <a:solidFill>
              <a:srgbClr val="6383E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42" name="마우스"/>
          <p:cNvGrpSpPr/>
          <p:nvPr/>
        </p:nvGrpSpPr>
        <p:grpSpPr>
          <a:xfrm>
            <a:off x="370241" y="1659903"/>
            <a:ext cx="207488" cy="245053"/>
            <a:chOff x="4006850" y="1601788"/>
            <a:chExt cx="322263" cy="357188"/>
          </a:xfrm>
          <a:solidFill>
            <a:srgbClr val="FFFFFF"/>
          </a:solidFill>
        </p:grpSpPr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8" name="영상"/>
          <p:cNvGrpSpPr>
            <a:grpSpLocks noChangeAspect="1"/>
          </p:cNvGrpSpPr>
          <p:nvPr/>
        </p:nvGrpSpPr>
        <p:grpSpPr bwMode="auto">
          <a:xfrm>
            <a:off x="328732" y="3323048"/>
            <a:ext cx="243433" cy="206490"/>
            <a:chOff x="3669" y="3943"/>
            <a:chExt cx="626" cy="531"/>
          </a:xfrm>
          <a:noFill/>
        </p:grpSpPr>
        <p:sp>
          <p:nvSpPr>
            <p:cNvPr id="49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6383E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1" name="개요">
            <a:extLst>
              <a:ext uri="{FF2B5EF4-FFF2-40B4-BE49-F238E27FC236}">
                <a16:creationId xmlns:a16="http://schemas.microsoft.com/office/drawing/2014/main" id="{59613899-78A9-43DD-AC8E-EF9ACEF8FF48}"/>
              </a:ext>
            </a:extLst>
          </p:cNvPr>
          <p:cNvSpPr>
            <a:spLocks noEditPoints="1"/>
          </p:cNvSpPr>
          <p:nvPr/>
        </p:nvSpPr>
        <p:spPr bwMode="auto">
          <a:xfrm>
            <a:off x="389111" y="775947"/>
            <a:ext cx="188152" cy="27076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2" name="전구"/>
          <p:cNvGrpSpPr>
            <a:grpSpLocks noChangeAspect="1"/>
          </p:cNvGrpSpPr>
          <p:nvPr/>
        </p:nvGrpSpPr>
        <p:grpSpPr bwMode="auto">
          <a:xfrm flipH="1">
            <a:off x="362514" y="4111680"/>
            <a:ext cx="171450" cy="257024"/>
            <a:chOff x="4872" y="2708"/>
            <a:chExt cx="1016" cy="1501"/>
          </a:xfrm>
          <a:solidFill>
            <a:srgbClr val="6383EC"/>
          </a:solidFill>
        </p:grpSpPr>
        <p:sp>
          <p:nvSpPr>
            <p:cNvPr id="53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0" name="Freeform 36">
            <a:extLst>
              <a:ext uri="{FF2B5EF4-FFF2-40B4-BE49-F238E27FC236}">
                <a16:creationId xmlns:a16="http://schemas.microsoft.com/office/drawing/2014/main" id="{27F8BE24-2498-0E10-747A-92BF708F96D9}"/>
              </a:ext>
            </a:extLst>
          </p:cNvPr>
          <p:cNvSpPr>
            <a:spLocks noEditPoints="1"/>
          </p:cNvSpPr>
          <p:nvPr/>
        </p:nvSpPr>
        <p:spPr bwMode="auto">
          <a:xfrm>
            <a:off x="374149" y="2437474"/>
            <a:ext cx="156903" cy="26389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noFill/>
          <a:ln w="0">
            <a:solidFill>
              <a:srgbClr val="81A6E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91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1479</TotalTime>
  <Words>968</Words>
  <Application>Microsoft Office PowerPoint</Application>
  <PresentationFormat>와이드스크린</PresentationFormat>
  <Paragraphs>260</Paragraphs>
  <Slides>42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Adobe Gothic Std L</vt:lpstr>
      <vt:lpstr>Tmon몬소리 Black</vt:lpstr>
      <vt:lpstr>맑은 고딕</vt:lpstr>
      <vt:lpstr>Arial</vt:lpstr>
      <vt:lpstr>Calibri</vt:lpstr>
      <vt:lpstr>Calibri Light</vt:lpstr>
      <vt:lpstr>Trebuchet MS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202-12</cp:lastModifiedBy>
  <cp:revision>749</cp:revision>
  <dcterms:created xsi:type="dcterms:W3CDTF">2024-01-09T05:10:02Z</dcterms:created>
  <dcterms:modified xsi:type="dcterms:W3CDTF">2024-06-12T09:58:09Z</dcterms:modified>
</cp:coreProperties>
</file>